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428" r:id="rId64"/>
    <p:sldId id="429" r:id="rId65"/>
    <p:sldId id="426" r:id="rId66"/>
    <p:sldId id="427" r:id="rId67"/>
    <p:sldId id="318" r:id="rId68"/>
    <p:sldId id="319" r:id="rId69"/>
    <p:sldId id="320" r:id="rId70"/>
    <p:sldId id="321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52" r:id="rId95"/>
    <p:sldId id="381" r:id="rId96"/>
    <p:sldId id="382" r:id="rId97"/>
    <p:sldId id="383" r:id="rId98"/>
    <p:sldId id="384" r:id="rId99"/>
    <p:sldId id="385" r:id="rId100"/>
    <p:sldId id="386" r:id="rId101"/>
    <p:sldId id="387" r:id="rId102"/>
    <p:sldId id="388" r:id="rId103"/>
    <p:sldId id="389" r:id="rId104"/>
    <p:sldId id="390" r:id="rId105"/>
    <p:sldId id="391" r:id="rId106"/>
    <p:sldId id="392" r:id="rId107"/>
    <p:sldId id="395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407" r:id="rId120"/>
    <p:sldId id="408" r:id="rId121"/>
    <p:sldId id="409" r:id="rId122"/>
    <p:sldId id="418" r:id="rId123"/>
    <p:sldId id="419" r:id="rId124"/>
    <p:sldId id="420" r:id="rId125"/>
    <p:sldId id="421" r:id="rId126"/>
    <p:sldId id="422" r:id="rId127"/>
    <p:sldId id="423" r:id="rId128"/>
    <p:sldId id="425" r:id="rId1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84064-A64D-45E5-AD16-3085DBC27289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06EDE-CBD9-4165-A7A3-5857F977A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8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ADC54-C537-45F4-B5B8-C00E045387A1}" type="slidenum">
              <a:rPr lang="ru-RU"/>
              <a:pPr/>
              <a:t>88</a:t>
            </a:fld>
            <a:endParaRPr lang="ru-RU"/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995EA98-974D-47E1-9823-D7B6D2D6EFF4}" type="slidenum">
              <a:rPr lang="ru-RU" sz="1200">
                <a:cs typeface="Arial" pitchFamily="34" charset="0"/>
              </a:rPr>
              <a:pPr algn="r"/>
              <a:t>88</a:t>
            </a:fld>
            <a:endParaRPr lang="ru-RU" sz="1200">
              <a:cs typeface="Arial" pitchFamily="34" charset="0"/>
            </a:endParaRPr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jpeg"/><Relationship Id="rId5" Type="http://schemas.openxmlformats.org/officeDocument/2006/relationships/image" Target="../media/image75.wmf"/><Relationship Id="rId4" Type="http://schemas.openxmlformats.org/officeDocument/2006/relationships/oleObject" Target="../embeddings/_________Microsoft_Word_97-20031.doc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flipH="1" flipV="1">
            <a:off x="8458200" y="3829050"/>
            <a:ext cx="152400" cy="133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88640"/>
            <a:ext cx="8712968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endParaRPr lang="ru-RU" sz="4800" b="1" cap="smal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4800" b="1" cap="small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Аллергодерматозы</a:t>
            </a:r>
            <a:endParaRPr lang="ru-RU" sz="4800" b="1" cap="smal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(ДЕРМАТИТЫ, ТОКСИКОДЕРМИИ, ЭКЗЕМА,</a:t>
            </a: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small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нейродерматозы</a:t>
            </a:r>
            <a:r>
              <a:rPr lang="ru-RU" sz="4000" b="1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b="1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/>
              <a:t/>
            </a:r>
            <a:br>
              <a:rPr lang="ru-RU" b="1" cap="small" dirty="0" smtClean="0"/>
            </a:br>
            <a:endParaRPr lang="ru-RU" cap="small" dirty="0" smtClean="0"/>
          </a:p>
          <a:p>
            <a:pPr algn="r" eaLnBrk="1" hangingPunct="1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ОрГМУ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Аллергодерматозы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гетерогенная группа заболеваний кожи, ведущее значение в развитии которых придаётся аллергической реакции немедленного или замедленного типа.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эту группу включают аллергические дерматиты,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экзему,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нейродерматозы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атопический дерматит.</a:t>
            </a:r>
          </a:p>
        </p:txBody>
      </p:sp>
    </p:spTree>
    <p:extLst>
      <p:ext uri="{BB962C8B-B14F-4D97-AF65-F5344CB8AC3E}">
        <p14:creationId xmlns:p14="http://schemas.microsoft.com/office/powerpoint/2010/main" val="23455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87043" name="Picture 6" descr="Картинка 16 из 288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18025" y="3825875"/>
            <a:ext cx="107950" cy="74613"/>
          </a:xfrm>
          <a:noFill/>
        </p:spPr>
      </p:pic>
      <p:pic>
        <p:nvPicPr>
          <p:cNvPr id="87044" name="Picture 6" descr="Картинка 16 из 2882"/>
          <p:cNvPicPr>
            <a:picLocks noChangeAspect="1" noChangeArrowheads="1"/>
          </p:cNvPicPr>
          <p:nvPr/>
        </p:nvPicPr>
        <p:blipFill>
          <a:blip r:embed="rId3" cstate="print"/>
          <a:srcRect t="13666" b="8890"/>
          <a:stretch>
            <a:fillRect/>
          </a:stretch>
        </p:blipFill>
        <p:spPr bwMode="auto">
          <a:xfrm>
            <a:off x="1295400" y="1143000"/>
            <a:ext cx="6858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0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532813" y="981075"/>
            <a:ext cx="142875" cy="71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smtClean="0">
                <a:solidFill>
                  <a:srgbClr val="FFFF00"/>
                </a:solidFill>
              </a:rPr>
              <a:t>           </a:t>
            </a:r>
            <a:r>
              <a:rPr lang="ru-RU" sz="2800" b="1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 flipH="1" flipV="1">
            <a:off x="9144000" y="4724400"/>
            <a:ext cx="76200" cy="152400"/>
          </a:xfrm>
          <a:noFill/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ru-RU" sz="2400" smtClean="0"/>
              <a:t> </a:t>
            </a:r>
          </a:p>
        </p:txBody>
      </p:sp>
      <p:pic>
        <p:nvPicPr>
          <p:cNvPr id="88068" name="Picture 4" descr="Urticar-0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6000" contrast="12000"/>
          </a:blip>
          <a:srcRect l="15164" t="26994" b="9366"/>
          <a:stretch>
            <a:fillRect/>
          </a:stretch>
        </p:blipFill>
        <p:spPr>
          <a:xfrm>
            <a:off x="1219200" y="990600"/>
            <a:ext cx="6297613" cy="4484688"/>
          </a:xfrm>
          <a:noFill/>
        </p:spPr>
      </p:pic>
    </p:spTree>
    <p:extLst>
      <p:ext uri="{BB962C8B-B14F-4D97-AF65-F5344CB8AC3E}">
        <p14:creationId xmlns:p14="http://schemas.microsoft.com/office/powerpoint/2010/main" val="218921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468313" y="120650"/>
            <a:ext cx="86756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066800" y="5394325"/>
            <a:ext cx="765016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Мелкие волдыри и эритема после контакта с    крапивой.</a:t>
            </a:r>
          </a:p>
        </p:txBody>
      </p:sp>
    </p:spTree>
    <p:extLst>
      <p:ext uri="{BB962C8B-B14F-4D97-AF65-F5344CB8AC3E}">
        <p14:creationId xmlns:p14="http://schemas.microsoft.com/office/powerpoint/2010/main" val="331309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372600" cy="5986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479925" y="61293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2400">
              <a:latin typeface="Impact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6093296"/>
            <a:ext cx="9144000" cy="3968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Волдыри при острой крапивнице</a:t>
            </a:r>
          </a:p>
        </p:txBody>
      </p:sp>
    </p:spTree>
    <p:extLst>
      <p:ext uri="{BB962C8B-B14F-4D97-AF65-F5344CB8AC3E}">
        <p14:creationId xmlns:p14="http://schemas.microsoft.com/office/powerpoint/2010/main" val="174120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Изображение 72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72000"/>
          </a:blip>
          <a:srcRect l="25410" t="26559" r="28360" b="40884"/>
          <a:stretch>
            <a:fillRect/>
          </a:stretch>
        </p:blipFill>
        <p:spPr>
          <a:xfrm>
            <a:off x="0" y="1076325"/>
            <a:ext cx="9144000" cy="4864100"/>
          </a:xfrm>
        </p:spPr>
      </p:pic>
    </p:spTree>
    <p:extLst>
      <p:ext uri="{BB962C8B-B14F-4D97-AF65-F5344CB8AC3E}">
        <p14:creationId xmlns:p14="http://schemas.microsoft.com/office/powerpoint/2010/main" val="18775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0"/>
            <a:ext cx="7543800" cy="374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27984" y="1125538"/>
            <a:ext cx="4314379" cy="547211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/>
              <a:t>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Ангиотёк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тёк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Квинке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это заболевание, характеризующееся отёком кожи и подкожной  клетчатки, а также слизистых оболочек   различных органов и систем (дыхательной, пищеварительной, мочевыделительной, нервной и др.).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Может быть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жизнеугрожающим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4" name="Picture 4" descr="ANAPHY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0" y="620713"/>
            <a:ext cx="4787900" cy="6237287"/>
          </a:xfrm>
          <a:noFill/>
        </p:spPr>
      </p:pic>
    </p:spTree>
    <p:extLst>
      <p:ext uri="{BB962C8B-B14F-4D97-AF65-F5344CB8AC3E}">
        <p14:creationId xmlns:p14="http://schemas.microsoft.com/office/powerpoint/2010/main" val="254048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052513"/>
            <a:ext cx="47244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876800" y="1125538"/>
            <a:ext cx="42672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33400" y="5334000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 лечения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953000" y="5334000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После лечения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58054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Острая крапивница</a:t>
            </a:r>
          </a:p>
        </p:txBody>
      </p:sp>
    </p:spTree>
    <p:extLst>
      <p:ext uri="{BB962C8B-B14F-4D97-AF65-F5344CB8AC3E}">
        <p14:creationId xmlns:p14="http://schemas.microsoft.com/office/powerpoint/2010/main" val="1844988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0413" y="296863"/>
          <a:ext cx="7624762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3" imgW="7624426" imgH="6264737" progId="">
                  <p:embed/>
                </p:oleObj>
              </mc:Choice>
              <mc:Fallback>
                <p:oleObj name="Image" r:id="rId3" imgW="7624426" imgH="62647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296863"/>
                        <a:ext cx="7624762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28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img0053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b="16389"/>
          <a:stretch>
            <a:fillRect/>
          </a:stretch>
        </p:blipFill>
        <p:spPr bwMode="auto">
          <a:xfrm>
            <a:off x="155575" y="0"/>
            <a:ext cx="4462463" cy="57340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611188" y="2852738"/>
            <a:ext cx="2881312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95236" name="Text Box 10"/>
          <p:cNvSpPr txBox="1">
            <a:spLocks noChangeArrowheads="1"/>
          </p:cNvSpPr>
          <p:nvPr/>
        </p:nvSpPr>
        <p:spPr bwMode="auto">
          <a:xfrm>
            <a:off x="4499992" y="1844675"/>
            <a:ext cx="4392488" cy="997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Атопический дерматит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(стадия АКД)</a:t>
            </a:r>
          </a:p>
        </p:txBody>
      </p:sp>
    </p:spTree>
    <p:extLst>
      <p:ext uri="{BB962C8B-B14F-4D97-AF65-F5344CB8AC3E}">
        <p14:creationId xmlns:p14="http://schemas.microsoft.com/office/powerpoint/2010/main" val="3184886683"/>
      </p:ext>
    </p:extLst>
  </p:cSld>
  <p:clrMapOvr>
    <a:masterClrMapping/>
  </p:clrMapOvr>
  <p:transition advTm="44043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90575" y="-874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pic>
        <p:nvPicPr>
          <p:cNvPr id="18435" name="Picture 3" descr="img0056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b="20763"/>
          <a:stretch>
            <a:fillRect/>
          </a:stretch>
        </p:blipFill>
        <p:spPr bwMode="auto">
          <a:xfrm>
            <a:off x="1547813" y="0"/>
            <a:ext cx="6072187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977797573"/>
      </p:ext>
    </p:extLst>
  </p:cSld>
  <p:clrMapOvr>
    <a:masterClrMapping/>
  </p:clrMapOvr>
  <p:transition advTm="176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928992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dirty="0" smtClean="0"/>
              <a:t>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Кожа в морфофункциональном отношении является сложным органом, играющим в жизнедеятельности организма человека очень важную роль. Она связана самым интимным образом 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одно неразрывное целое со всем организмом через посредство нервной, кровеносной, лимфатической, эндокринной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систем,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поэтому любые изменения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происходящие в организме, заболевание любого внутреннего органа в той или иной степени всегда отражается на состоянии кожи и её придатков. </a:t>
            </a:r>
          </a:p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Болезнь кожи – болезнь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всего организма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Патологические процессы в коже разнообразны и сложны с этиологической точки зрения. </a:t>
            </a:r>
          </a:p>
          <a:p>
            <a:pPr marL="0" indent="0"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3810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Line 9"/>
          <p:cNvSpPr>
            <a:spLocks noChangeShapeType="1"/>
          </p:cNvSpPr>
          <p:nvPr/>
        </p:nvSpPr>
        <p:spPr bwMode="auto">
          <a:xfrm>
            <a:off x="3048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90488" cy="698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10600" y="6096000"/>
            <a:ext cx="69850" cy="69850"/>
          </a:xfrm>
          <a:noFill/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pic>
        <p:nvPicPr>
          <p:cNvPr id="97284" name="Picture 4" descr="Изображение 1160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611188" y="44450"/>
            <a:ext cx="788035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24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71438" cy="1079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10600" y="6096000"/>
            <a:ext cx="69850" cy="69850"/>
          </a:xfrm>
          <a:noFill/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pic>
        <p:nvPicPr>
          <p:cNvPr id="98308" name="Picture 4" descr="Изображение 1159"/>
          <p:cNvPicPr>
            <a:picLocks noChangeAspect="1" noChangeArrowheads="1"/>
          </p:cNvPicPr>
          <p:nvPr/>
        </p:nvPicPr>
        <p:blipFill>
          <a:blip r:embed="rId2" cstate="print">
            <a:lum contrast="42000"/>
          </a:blip>
          <a:srcRect/>
          <a:stretch>
            <a:fillRect/>
          </a:stretch>
        </p:blipFill>
        <p:spPr bwMode="auto">
          <a:xfrm>
            <a:off x="611188" y="692150"/>
            <a:ext cx="7312025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501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69850" cy="1079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0" y="6165850"/>
            <a:ext cx="180975" cy="215900"/>
          </a:xfrm>
          <a:noFill/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 </a:t>
            </a:r>
          </a:p>
        </p:txBody>
      </p:sp>
      <p:pic>
        <p:nvPicPr>
          <p:cNvPr id="99332" name="Picture 4" descr="Изображение 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404813"/>
            <a:ext cx="4840288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744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4038600" cy="4687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 </a:t>
            </a:r>
          </a:p>
        </p:txBody>
      </p:sp>
      <p:pic>
        <p:nvPicPr>
          <p:cNvPr id="100356" name="Picture 4" descr="a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6000" contrast="42000"/>
          </a:blip>
          <a:srcRect/>
          <a:stretch>
            <a:fillRect/>
          </a:stretch>
        </p:blipFill>
        <p:spPr>
          <a:xfrm>
            <a:off x="1835150" y="0"/>
            <a:ext cx="467518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9030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4329113" y="333375"/>
            <a:ext cx="4943475" cy="5040313"/>
          </a:xfrm>
          <a:noFill/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354013" y="0"/>
            <a:ext cx="4090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227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515350" y="1765300"/>
            <a:ext cx="160338" cy="1508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9863138" y="6524625"/>
            <a:ext cx="180975" cy="333375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  </a:t>
            </a:r>
          </a:p>
        </p:txBody>
      </p:sp>
      <p:pic>
        <p:nvPicPr>
          <p:cNvPr id="102404" name="Picture 4" descr="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052513"/>
            <a:ext cx="69850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4611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758825" y="-73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01613" y="236538"/>
          <a:ext cx="3535362" cy="657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3" imgW="3392870" imgH="6493470" progId="">
                  <p:embed/>
                </p:oleObj>
              </mc:Choice>
              <mc:Fallback>
                <p:oleObj name="Image" r:id="rId3" imgW="3392870" imgH="64934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236538"/>
                        <a:ext cx="3535362" cy="657701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Д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9688" y="333375"/>
            <a:ext cx="3844925" cy="6408738"/>
          </a:xfrm>
          <a:prstGeom prst="rect">
            <a:avLst/>
          </a:prstGeom>
          <a:noFill/>
          <a:ln w="9525">
            <a:solidFill>
              <a:srgbClr val="E1F1EE"/>
            </a:solidFill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solidFill>
                <a:srgbClr val="FFFF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05544"/>
      </p:ext>
    </p:extLst>
  </p:cSld>
  <p:clrMapOvr>
    <a:masterClrMapping/>
  </p:clrMapOvr>
  <p:transition advTm="14976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1150938" y="476250"/>
            <a:ext cx="779303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lnSpc>
                <a:spcPct val="80000"/>
              </a:lnSpc>
            </a:pPr>
            <a:r>
              <a:rPr lang="ru-RU" sz="4000" b="1">
                <a:solidFill>
                  <a:srgbClr val="663300"/>
                </a:solidFill>
                <a:latin typeface="Times New Roman" pitchFamily="18" charset="0"/>
              </a:rPr>
              <a:t>Атопический дерматит  и хейлит</a:t>
            </a:r>
          </a:p>
        </p:txBody>
      </p:sp>
      <p:pic>
        <p:nvPicPr>
          <p:cNvPr id="103427" name="Picture 3" descr="01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39750" y="2205038"/>
            <a:ext cx="259238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 descr="0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3203575" y="2997200"/>
            <a:ext cx="2952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 descr="03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6084888" y="1989138"/>
            <a:ext cx="28082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129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215048" name="Picture 8" descr="D:\папа\мои папки\slides\ad\АДклуб\665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452438"/>
            <a:ext cx="7620000" cy="5673725"/>
          </a:xfrm>
          <a:noFill/>
        </p:spPr>
      </p:pic>
    </p:spTree>
    <p:extLst>
      <p:ext uri="{BB962C8B-B14F-4D97-AF65-F5344CB8AC3E}">
        <p14:creationId xmlns:p14="http://schemas.microsoft.com/office/powerpoint/2010/main" val="15357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31775" y="147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762000" y="312738"/>
          <a:ext cx="7620000" cy="616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" r:id="rId3" imgW="5235439" imgH="4943170" progId="">
                  <p:embed/>
                </p:oleObj>
              </mc:Choice>
              <mc:Fallback>
                <p:oleObj name="Image" r:id="rId3" imgW="5235439" imgH="49431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12738"/>
                        <a:ext cx="7620000" cy="616426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7662467"/>
      </p:ext>
    </p:extLst>
  </p:cSld>
  <p:clrMapOvr>
    <a:masterClrMapping/>
  </p:clrMapOvr>
  <p:transition advTm="1348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10600" y="6477000"/>
            <a:ext cx="152400" cy="152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133600" y="304800"/>
            <a:ext cx="5029200" cy="609600"/>
          </a:xfrm>
          <a:prstGeom prst="rect">
            <a:avLst/>
          </a:prstGeom>
          <a:solidFill>
            <a:schemeClr val="bg1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ФАКТОРЫ</a:t>
            </a:r>
          </a:p>
        </p:txBody>
      </p:sp>
      <p:sp>
        <p:nvSpPr>
          <p:cNvPr id="13317" name="Line 9"/>
          <p:cNvSpPr>
            <a:spLocks noChangeShapeType="1"/>
          </p:cNvSpPr>
          <p:nvPr/>
        </p:nvSpPr>
        <p:spPr bwMode="auto">
          <a:xfrm flipH="1">
            <a:off x="2819400" y="990600"/>
            <a:ext cx="1371600" cy="8382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>
            <a:off x="4876800" y="990600"/>
            <a:ext cx="1524000" cy="8382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19" name="Oval 11"/>
          <p:cNvSpPr>
            <a:spLocks noChangeArrowheads="1"/>
          </p:cNvSpPr>
          <p:nvPr/>
        </p:nvSpPr>
        <p:spPr bwMode="auto">
          <a:xfrm>
            <a:off x="609600" y="1905000"/>
            <a:ext cx="3429000" cy="1524000"/>
          </a:xfrm>
          <a:prstGeom prst="ellipse">
            <a:avLst/>
          </a:prstGeom>
          <a:solidFill>
            <a:srgbClr val="F0AE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экзогенные</a:t>
            </a:r>
          </a:p>
        </p:txBody>
      </p:sp>
      <p:sp>
        <p:nvSpPr>
          <p:cNvPr id="13320" name="Oval 12"/>
          <p:cNvSpPr>
            <a:spLocks noChangeArrowheads="1"/>
          </p:cNvSpPr>
          <p:nvPr/>
        </p:nvSpPr>
        <p:spPr bwMode="auto">
          <a:xfrm>
            <a:off x="4800600" y="1828800"/>
            <a:ext cx="3657600" cy="1447800"/>
          </a:xfrm>
          <a:prstGeom prst="ellipse">
            <a:avLst/>
          </a:prstGeom>
          <a:solidFill>
            <a:srgbClr val="EFF4A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эндогенные</a:t>
            </a:r>
          </a:p>
        </p:txBody>
      </p:sp>
      <p:sp>
        <p:nvSpPr>
          <p:cNvPr id="13321" name="Line 15"/>
          <p:cNvSpPr>
            <a:spLocks noChangeShapeType="1"/>
          </p:cNvSpPr>
          <p:nvPr/>
        </p:nvSpPr>
        <p:spPr bwMode="auto">
          <a:xfrm>
            <a:off x="2895600" y="3429000"/>
            <a:ext cx="838200" cy="1143000"/>
          </a:xfrm>
          <a:prstGeom prst="line">
            <a:avLst/>
          </a:prstGeom>
          <a:noFill/>
          <a:ln w="889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2" name="Line 16"/>
          <p:cNvSpPr>
            <a:spLocks noChangeShapeType="1"/>
          </p:cNvSpPr>
          <p:nvPr/>
        </p:nvSpPr>
        <p:spPr bwMode="auto">
          <a:xfrm flipH="1">
            <a:off x="5410200" y="3352800"/>
            <a:ext cx="1066800" cy="1219200"/>
          </a:xfrm>
          <a:prstGeom prst="line">
            <a:avLst/>
          </a:prstGeom>
          <a:noFill/>
          <a:ln w="889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2133600" y="4648200"/>
            <a:ext cx="54102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дерматозы</a:t>
            </a:r>
          </a:p>
        </p:txBody>
      </p:sp>
    </p:spTree>
    <p:extLst>
      <p:ext uri="{BB962C8B-B14F-4D97-AF65-F5344CB8AC3E}">
        <p14:creationId xmlns:p14="http://schemas.microsoft.com/office/powerpoint/2010/main" val="32687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71475" y="1131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pic>
        <p:nvPicPr>
          <p:cNvPr id="33795" name="Picture 3" descr="img0078"/>
          <p:cNvPicPr>
            <a:picLocks noChangeAspect="1" noChangeArrowheads="1"/>
          </p:cNvPicPr>
          <p:nvPr/>
        </p:nvPicPr>
        <p:blipFill>
          <a:blip r:embed="rId2" cstate="print"/>
          <a:srcRect t="25394" r="12074"/>
          <a:stretch>
            <a:fillRect/>
          </a:stretch>
        </p:blipFill>
        <p:spPr bwMode="auto">
          <a:xfrm>
            <a:off x="323850" y="1196975"/>
            <a:ext cx="8712200" cy="41179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898525" y="333375"/>
            <a:ext cx="7850188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ru-RU" sz="2800" b="1">
                <a:latin typeface="Georgia" pitchFamily="18" charset="0"/>
              </a:rPr>
              <a:t>Диффузный нейродермит </a:t>
            </a:r>
          </a:p>
        </p:txBody>
      </p:sp>
      <p:sp>
        <p:nvSpPr>
          <p:cNvPr id="105477" name="Прямоугольник 3"/>
          <p:cNvSpPr>
            <a:spLocks noChangeArrowheads="1"/>
          </p:cNvSpPr>
          <p:nvPr/>
        </p:nvSpPr>
        <p:spPr bwMode="auto">
          <a:xfrm flipH="1">
            <a:off x="8820150" y="765175"/>
            <a:ext cx="144463" cy="7143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r>
              <a:rPr lang="ru-RU">
                <a:solidFill>
                  <a:srgbClr val="FFFFFF"/>
                </a:solidFill>
                <a:latin typeface="Tahoma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70922773"/>
      </p:ext>
    </p:extLst>
  </p:cSld>
  <p:clrMapOvr>
    <a:masterClrMapping/>
  </p:clrMapOvr>
  <p:transition advTm="24055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45058" name="Picture 2" descr="D:\папа\папа new\мои папки new\slides\ad\newAD\АД_лихен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923925"/>
            <a:ext cx="8001000" cy="5508625"/>
          </a:xfrm>
          <a:noFill/>
        </p:spPr>
      </p:pic>
    </p:spTree>
    <p:extLst>
      <p:ext uri="{BB962C8B-B14F-4D97-AF65-F5344CB8AC3E}">
        <p14:creationId xmlns:p14="http://schemas.microsoft.com/office/powerpoint/2010/main" val="21626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23528" y="549275"/>
            <a:ext cx="3527747" cy="86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266700"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>
                <a:latin typeface="Times New Roman" pitchFamily="18" charset="0"/>
              </a:rPr>
              <a:t>Диффузный нейродермит</a:t>
            </a:r>
          </a:p>
        </p:txBody>
      </p:sp>
      <p:pic>
        <p:nvPicPr>
          <p:cNvPr id="114691" name="Picture 3" descr="P1010004_к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100" y="0"/>
            <a:ext cx="51435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11163"/>
      </p:ext>
    </p:extLst>
  </p:cSld>
  <p:clrMapOvr>
    <a:masterClrMapping/>
  </p:clrMapOvr>
  <p:transition advTm="20124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5716" name="Picture 4" descr="Изображение 891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79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519113" y="382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743200" y="228600"/>
          <a:ext cx="5843588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3" imgW="5959760" imgH="6213908" progId="">
                  <p:embed/>
                </p:oleObj>
              </mc:Choice>
              <mc:Fallback>
                <p:oleObj name="Image" r:id="rId3" imgW="5959760" imgH="62139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28600"/>
                        <a:ext cx="5843588" cy="60928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35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5661025"/>
            <a:ext cx="85344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Пигментация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периорбитальной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области; явления блефарита, конъюнктивита; поредение волос в латеральной части бровей (следствие зуда).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68413"/>
            <a:ext cx="1752600" cy="180022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«Лицо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</a:rPr>
              <a:t>атопика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5441084"/>
      </p:ext>
    </p:extLst>
  </p:cSld>
  <p:clrMapOvr>
    <a:masterClrMapping/>
  </p:clrMapOvr>
  <p:transition advTm="175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1152525" y="284163"/>
          <a:ext cx="7004050" cy="573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" r:id="rId3" imgW="7154253" imgH="6404518" progId="">
                  <p:embed/>
                </p:oleObj>
              </mc:Choice>
              <mc:Fallback>
                <p:oleObj name="Image" r:id="rId3" imgW="7154253" imgH="64045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284163"/>
                        <a:ext cx="7004050" cy="573722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81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2124075" y="6021388"/>
            <a:ext cx="6048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Складки Денье-Моргана</a:t>
            </a:r>
          </a:p>
        </p:txBody>
      </p:sp>
    </p:spTree>
    <p:extLst>
      <p:ext uri="{BB962C8B-B14F-4D97-AF65-F5344CB8AC3E}">
        <p14:creationId xmlns:p14="http://schemas.microsoft.com/office/powerpoint/2010/main" val="4185373939"/>
      </p:ext>
    </p:extLst>
  </p:cSld>
  <p:clrMapOvr>
    <a:masterClrMapping/>
  </p:clrMapOvr>
  <p:transition advTm="898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27087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Симптом «полированных» ногтей</a:t>
            </a:r>
          </a:p>
        </p:txBody>
      </p:sp>
      <p:graphicFrame>
        <p:nvGraphicFramePr>
          <p:cNvPr id="9218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944688"/>
          <a:ext cx="4767263" cy="342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Документ" r:id="rId4" imgW="5705856" imgH="3753612" progId="Word.Document.8">
                  <p:embed/>
                </p:oleObj>
              </mc:Choice>
              <mc:Fallback>
                <p:oleObj name="Документ" r:id="rId4" imgW="5705856" imgH="37536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44688"/>
                        <a:ext cx="4767263" cy="342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 descr="EMult-00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lum contrast="12000"/>
          </a:blip>
          <a:srcRect b="5420"/>
          <a:stretch>
            <a:fillRect/>
          </a:stretch>
        </p:blipFill>
        <p:spPr>
          <a:xfrm>
            <a:off x="4572000" y="1916113"/>
            <a:ext cx="4572000" cy="3413125"/>
          </a:xfrm>
          <a:noFill/>
        </p:spPr>
      </p:pic>
    </p:spTree>
    <p:extLst>
      <p:ext uri="{BB962C8B-B14F-4D97-AF65-F5344CB8AC3E}">
        <p14:creationId xmlns:p14="http://schemas.microsoft.com/office/powerpoint/2010/main" val="3351532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116739" name="Picture 11" descr="IMGP075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990600"/>
            <a:ext cx="6553200" cy="5311775"/>
          </a:xfrm>
          <a:noFill/>
        </p:spPr>
      </p:pic>
      <p:sp>
        <p:nvSpPr>
          <p:cNvPr id="116740" name="Text Box 5"/>
          <p:cNvSpPr txBox="1">
            <a:spLocks noChangeArrowheads="1"/>
          </p:cNvSpPr>
          <p:nvPr/>
        </p:nvSpPr>
        <p:spPr bwMode="auto">
          <a:xfrm>
            <a:off x="1736725" y="417513"/>
            <a:ext cx="6188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6741" name="Rectangle 6"/>
          <p:cNvSpPr>
            <a:spLocks noChangeArrowheads="1"/>
          </p:cNvSpPr>
          <p:nvPr/>
        </p:nvSpPr>
        <p:spPr bwMode="auto">
          <a:xfrm>
            <a:off x="1981200" y="228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Симптом «полированных» ногтей</a:t>
            </a:r>
          </a:p>
        </p:txBody>
      </p:sp>
    </p:spTree>
    <p:extLst>
      <p:ext uri="{BB962C8B-B14F-4D97-AF65-F5344CB8AC3E}">
        <p14:creationId xmlns:p14="http://schemas.microsoft.com/office/powerpoint/2010/main" val="5432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0003-ZM-K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78092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839200" y="1524000"/>
            <a:ext cx="152400" cy="76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371600"/>
            <a:ext cx="8928992" cy="486571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Механическая травма: трение, давление, ушибы.</a:t>
            </a:r>
          </a:p>
          <a:p>
            <a:pPr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Термическая травма: высокие и низкие температуры (ожоги, ознобления, обморожения).</a:t>
            </a:r>
          </a:p>
          <a:p>
            <a:pPr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Лучистая энергия: солнечные лучи, лучи Рентгена, радиация.</a:t>
            </a:r>
          </a:p>
          <a:p>
            <a:pPr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5800" y="381000"/>
            <a:ext cx="79248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90600" y="573088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Экзогенные факторы</a:t>
            </a:r>
          </a:p>
        </p:txBody>
      </p:sp>
    </p:spTree>
    <p:extLst>
      <p:ext uri="{BB962C8B-B14F-4D97-AF65-F5344CB8AC3E}">
        <p14:creationId xmlns:p14="http://schemas.microsoft.com/office/powerpoint/2010/main" val="8117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856984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Химические агенты: в условиях быта, профессиональной работы, использование с лечебной целью.</a:t>
            </a:r>
          </a:p>
          <a:p>
            <a:pPr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Животные паразиты: клопы, блохи, вши, клещи, чесоточный зудень.</a:t>
            </a:r>
          </a:p>
          <a:p>
            <a:pPr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Растительные паразиты: грибы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09600" y="381000"/>
            <a:ext cx="8001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Экзогенные факторы</a:t>
            </a:r>
          </a:p>
        </p:txBody>
      </p:sp>
    </p:spTree>
    <p:extLst>
      <p:ext uri="{BB962C8B-B14F-4D97-AF65-F5344CB8AC3E}">
        <p14:creationId xmlns:p14="http://schemas.microsoft.com/office/powerpoint/2010/main" val="32138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mtClean="0"/>
              <a:t>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438400" y="228600"/>
            <a:ext cx="4953000" cy="914400"/>
          </a:xfrm>
          <a:prstGeom prst="rect">
            <a:avLst/>
          </a:prstGeom>
          <a:solidFill>
            <a:schemeClr val="bg1"/>
          </a:solidFill>
          <a:ln w="254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Патогенез 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85800" y="1524000"/>
            <a:ext cx="3505200" cy="762000"/>
          </a:xfrm>
          <a:prstGeom prst="rect">
            <a:avLst/>
          </a:prstGeom>
          <a:solidFill>
            <a:srgbClr val="A0F3FE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Нарушение ЦНС</a:t>
            </a: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152400" y="2895600"/>
            <a:ext cx="45720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Эндокринные нарушения</a:t>
            </a:r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838200" y="4419600"/>
            <a:ext cx="3352800" cy="838200"/>
          </a:xfrm>
          <a:prstGeom prst="rect">
            <a:avLst/>
          </a:prstGeom>
          <a:solidFill>
            <a:srgbClr val="F0AEE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Аллергия</a:t>
            </a:r>
          </a:p>
        </p:txBody>
      </p:sp>
      <p:sp>
        <p:nvSpPr>
          <p:cNvPr id="16392" name="Rectangle 17"/>
          <p:cNvSpPr>
            <a:spLocks noChangeArrowheads="1"/>
          </p:cNvSpPr>
          <p:nvPr/>
        </p:nvSpPr>
        <p:spPr bwMode="auto">
          <a:xfrm>
            <a:off x="4876800" y="1524000"/>
            <a:ext cx="3962400" cy="838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Физические факторы</a:t>
            </a:r>
          </a:p>
        </p:txBody>
      </p:sp>
      <p:sp>
        <p:nvSpPr>
          <p:cNvPr id="16393" name="Rectangle 19"/>
          <p:cNvSpPr>
            <a:spLocks noChangeArrowheads="1"/>
          </p:cNvSpPr>
          <p:nvPr/>
        </p:nvSpPr>
        <p:spPr bwMode="auto">
          <a:xfrm>
            <a:off x="5181600" y="4419600"/>
            <a:ext cx="3657600" cy="838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Наследственность</a:t>
            </a:r>
          </a:p>
        </p:txBody>
      </p:sp>
      <p:sp>
        <p:nvSpPr>
          <p:cNvPr id="16394" name="Line 25"/>
          <p:cNvSpPr>
            <a:spLocks noChangeShapeType="1"/>
          </p:cNvSpPr>
          <p:nvPr/>
        </p:nvSpPr>
        <p:spPr bwMode="auto">
          <a:xfrm flipH="1" flipV="1">
            <a:off x="6858000" y="2362200"/>
            <a:ext cx="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5" name="Line 29"/>
          <p:cNvSpPr>
            <a:spLocks noChangeShapeType="1"/>
          </p:cNvSpPr>
          <p:nvPr/>
        </p:nvSpPr>
        <p:spPr bwMode="auto">
          <a:xfrm flipH="1" flipV="1">
            <a:off x="2514600" y="2286000"/>
            <a:ext cx="0" cy="609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Line 30"/>
          <p:cNvSpPr>
            <a:spLocks noChangeShapeType="1"/>
          </p:cNvSpPr>
          <p:nvPr/>
        </p:nvSpPr>
        <p:spPr bwMode="auto">
          <a:xfrm flipH="1" flipV="1">
            <a:off x="2514600" y="3810000"/>
            <a:ext cx="0" cy="609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7" name="Rectangle 31"/>
          <p:cNvSpPr>
            <a:spLocks noChangeArrowheads="1"/>
          </p:cNvSpPr>
          <p:nvPr/>
        </p:nvSpPr>
        <p:spPr bwMode="auto">
          <a:xfrm>
            <a:off x="4876800" y="2895600"/>
            <a:ext cx="4114800" cy="914400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Химические факторы </a:t>
            </a:r>
          </a:p>
        </p:txBody>
      </p:sp>
      <p:sp>
        <p:nvSpPr>
          <p:cNvPr id="16398" name="Line 33"/>
          <p:cNvSpPr>
            <a:spLocks noChangeShapeType="1"/>
          </p:cNvSpPr>
          <p:nvPr/>
        </p:nvSpPr>
        <p:spPr bwMode="auto">
          <a:xfrm flipH="1" flipV="1">
            <a:off x="6858000" y="3810000"/>
            <a:ext cx="0" cy="609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1524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800" smtClean="0"/>
              <a:t> </a:t>
            </a: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2667000" y="228600"/>
            <a:ext cx="37338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Дерматиты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79512" y="1371600"/>
            <a:ext cx="8784976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1066800" y="1436688"/>
            <a:ext cx="75438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      </a:t>
            </a:r>
          </a:p>
          <a:p>
            <a:pPr algn="ctr"/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Воспалительные заболевания кожи, возникающие в результате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непосредственного воздействия на неё экзогенного раздражающего фактора. </a:t>
            </a:r>
          </a:p>
        </p:txBody>
      </p:sp>
    </p:spTree>
    <p:extLst>
      <p:ext uri="{BB962C8B-B14F-4D97-AF65-F5344CB8AC3E}">
        <p14:creationId xmlns:p14="http://schemas.microsoft.com/office/powerpoint/2010/main" val="31028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152400" cy="122237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438400" y="533400"/>
            <a:ext cx="46482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Хейлит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51520" y="1700808"/>
            <a:ext cx="8568952" cy="37093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990600" y="1997075"/>
            <a:ext cx="6934200" cy="22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/>
              <a:t>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Применительно к красной кайме губ термину «дерматит»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соответствует термин 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хейлит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861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126163"/>
            <a:ext cx="1524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819400" y="457200"/>
            <a:ext cx="4114800" cy="1143000"/>
          </a:xfrm>
          <a:prstGeom prst="rect">
            <a:avLst/>
          </a:prstGeom>
          <a:solidFill>
            <a:srgbClr val="F8FADA"/>
          </a:solidFill>
          <a:ln w="25400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Дерматиты</a:t>
            </a:r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3429000" y="1676400"/>
            <a:ext cx="838200" cy="1219200"/>
          </a:xfrm>
          <a:prstGeom prst="line">
            <a:avLst/>
          </a:prstGeom>
          <a:noFill/>
          <a:ln w="889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5257800" y="1676400"/>
            <a:ext cx="762000" cy="1143000"/>
          </a:xfrm>
          <a:prstGeom prst="line">
            <a:avLst/>
          </a:prstGeom>
          <a:noFill/>
          <a:ln w="889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762000" y="2819400"/>
            <a:ext cx="3810000" cy="2133600"/>
          </a:xfrm>
          <a:prstGeom prst="ellipse">
            <a:avLst/>
          </a:prstGeom>
          <a:solidFill>
            <a:srgbClr val="A1F2FD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4788024" y="2780928"/>
            <a:ext cx="3810000" cy="2057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1447800" y="3236913"/>
            <a:ext cx="2514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Простой       контактный</a:t>
            </a:r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5105400" y="3276600"/>
            <a:ext cx="335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Аллергический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контактный</a:t>
            </a:r>
          </a:p>
        </p:txBody>
      </p:sp>
    </p:spTree>
    <p:extLst>
      <p:ext uri="{BB962C8B-B14F-4D97-AF65-F5344CB8AC3E}">
        <p14:creationId xmlns:p14="http://schemas.microsoft.com/office/powerpoint/2010/main" val="28869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928992" cy="5472608"/>
          </a:xfrm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dirty="0" smtClean="0"/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Простой 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артифициальный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дерматит вызывается облигатными раздражителями (концентрированные кислоты, щёлочи, высокие и низкие температуры, сок растений) и обычно имеют характер ожога или обморожения. Возникает после однократного действия причинного фактора при определённой силе и продолжительности воздействия.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19672" y="188640"/>
            <a:ext cx="6324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>
              <a:solidFill>
                <a:srgbClr val="A0F3FE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63688" y="332656"/>
            <a:ext cx="6120680" cy="5847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Простой контактный дерматит</a:t>
            </a:r>
          </a:p>
        </p:txBody>
      </p:sp>
      <p:sp>
        <p:nvSpPr>
          <p:cNvPr id="20486" name="Rectangle 11"/>
          <p:cNvSpPr>
            <a:spLocks noChangeArrowheads="1"/>
          </p:cNvSpPr>
          <p:nvPr/>
        </p:nvSpPr>
        <p:spPr bwMode="auto">
          <a:xfrm flipH="1" flipV="1">
            <a:off x="10058400" y="7315200"/>
            <a:ext cx="762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ru-RU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632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162800" cy="57451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algn="ctr" eaLnBrk="1" hangingPunct="1">
              <a:buFontTx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этиология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патогенез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клиника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профилактика</a:t>
            </a:r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113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340768"/>
            <a:ext cx="8928992" cy="5328592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Развивается в результате действия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 кожу сенсибилизаторов, т.е. веществ, способных при повторных нанесениях на кожу вызывать у ряда лиц повышенную чувствительность в участке, на который их наносят. Инкубационный период от 7 – 10 дней до 1 месяца и более. 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72378" y="255825"/>
            <a:ext cx="67056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Аллергический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контактный дерматит     </a:t>
            </a:r>
          </a:p>
        </p:txBody>
      </p:sp>
    </p:spTree>
    <p:extLst>
      <p:ext uri="{BB962C8B-B14F-4D97-AF65-F5344CB8AC3E}">
        <p14:creationId xmlns:p14="http://schemas.microsoft.com/office/powerpoint/2010/main" val="14633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524000" y="228600"/>
            <a:ext cx="6553200" cy="800219"/>
          </a:xfrm>
          <a:prstGeom prst="rect">
            <a:avLst/>
          </a:prstGeom>
          <a:solidFill>
            <a:srgbClr val="D5FA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Простой контактный дерматит</a:t>
            </a:r>
          </a:p>
          <a:p>
            <a:endParaRPr lang="ru-RU" sz="1800" dirty="0">
              <a:solidFill>
                <a:srgbClr val="A1F2FD"/>
              </a:solidFill>
            </a:endParaRPr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 flipH="1">
            <a:off x="2667000" y="1143000"/>
            <a:ext cx="1600200" cy="1600200"/>
          </a:xfrm>
          <a:prstGeom prst="line">
            <a:avLst/>
          </a:prstGeom>
          <a:noFill/>
          <a:ln w="1143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>
            <a:off x="5181600" y="1143000"/>
            <a:ext cx="1219200" cy="1600200"/>
          </a:xfrm>
          <a:prstGeom prst="line">
            <a:avLst/>
          </a:prstGeom>
          <a:noFill/>
          <a:ln w="114300" cmpd="tri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1371600" y="2819400"/>
            <a:ext cx="2819400" cy="914400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Острый</a:t>
            </a: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5029200" y="2819400"/>
            <a:ext cx="2895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Хронический</a:t>
            </a:r>
          </a:p>
        </p:txBody>
      </p:sp>
    </p:spTree>
    <p:extLst>
      <p:ext uri="{BB962C8B-B14F-4D97-AF65-F5344CB8AC3E}">
        <p14:creationId xmlns:p14="http://schemas.microsoft.com/office/powerpoint/2010/main" val="28710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533400" y="457200"/>
            <a:ext cx="8229600" cy="914400"/>
          </a:xfrm>
          <a:prstGeom prst="rect">
            <a:avLst/>
          </a:prstGeom>
          <a:solidFill>
            <a:srgbClr val="FAE6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>
              <a:solidFill>
                <a:srgbClr val="F0AEE2"/>
              </a:solidFill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Аллергический контактный дерматит</a:t>
            </a:r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 flipH="1">
            <a:off x="3124200" y="1447800"/>
            <a:ext cx="990600" cy="13716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5105400" y="1447800"/>
            <a:ext cx="990600" cy="13716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58" name="Rectangle 10"/>
          <p:cNvSpPr>
            <a:spLocks noChangeArrowheads="1"/>
          </p:cNvSpPr>
          <p:nvPr/>
        </p:nvSpPr>
        <p:spPr bwMode="auto">
          <a:xfrm>
            <a:off x="1524000" y="2895600"/>
            <a:ext cx="2590800" cy="9144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Острый</a:t>
            </a:r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4876800" y="2895600"/>
            <a:ext cx="32004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Хронический</a:t>
            </a:r>
          </a:p>
        </p:txBody>
      </p:sp>
    </p:spTree>
    <p:extLst>
      <p:ext uri="{BB962C8B-B14F-4D97-AF65-F5344CB8AC3E}">
        <p14:creationId xmlns:p14="http://schemas.microsoft.com/office/powerpoint/2010/main" val="22622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Дерматит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8" name="Picture 4" descr="Изображение 1034"/>
          <p:cNvPicPr>
            <a:picLocks noChangeAspect="1" noChangeArrowheads="1"/>
          </p:cNvPicPr>
          <p:nvPr/>
        </p:nvPicPr>
        <p:blipFill>
          <a:blip r:embed="rId2" cstate="print"/>
          <a:srcRect l="15276" t="24530" r="5438" b="627"/>
          <a:stretch>
            <a:fillRect/>
          </a:stretch>
        </p:blipFill>
        <p:spPr bwMode="auto">
          <a:xfrm>
            <a:off x="304800" y="698500"/>
            <a:ext cx="86106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11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101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6019800" y="493713"/>
            <a:ext cx="2667000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Термический</a:t>
            </a:r>
          </a:p>
          <a:p>
            <a:pPr algn="ctr">
              <a:lnSpc>
                <a:spcPct val="7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дерматит</a:t>
            </a:r>
          </a:p>
        </p:txBody>
      </p:sp>
    </p:spTree>
    <p:extLst>
      <p:ext uri="{BB962C8B-B14F-4D97-AF65-F5344CB8AC3E}">
        <p14:creationId xmlns:p14="http://schemas.microsoft.com/office/powerpoint/2010/main" val="3631048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80963" cy="698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10600" y="6096000"/>
            <a:ext cx="69850" cy="69850"/>
          </a:xfrm>
          <a:noFill/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pic>
        <p:nvPicPr>
          <p:cNvPr id="45060" name="Picture 4" descr="Изображение 4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08050"/>
            <a:ext cx="715962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42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1010003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50825" y="188913"/>
            <a:ext cx="8675688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63713" y="4941888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Фотодерматит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от хим.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2054240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151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Tahoma" pitchFamily="34" charset="0"/>
            </a:endParaRPr>
          </a:p>
        </p:txBody>
      </p:sp>
      <p:pic>
        <p:nvPicPr>
          <p:cNvPr id="47107" name="Picture 3" descr="P1010025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39750" y="260350"/>
            <a:ext cx="813752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84213" y="6018213"/>
            <a:ext cx="8459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Хронический контактный дерматит (лучевой)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6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2" name="Picture 4" descr="Изображение 111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b="3885"/>
          <a:stretch>
            <a:fillRect/>
          </a:stretch>
        </p:blipFill>
        <p:spPr bwMode="auto">
          <a:xfrm>
            <a:off x="539750" y="268288"/>
            <a:ext cx="82804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101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hotosensitivity_1_011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66713"/>
            <a:ext cx="8135937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835150" y="5876925"/>
            <a:ext cx="5329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Простой контактный дерматит</a:t>
            </a:r>
          </a:p>
        </p:txBody>
      </p:sp>
    </p:spTree>
    <p:extLst>
      <p:ext uri="{BB962C8B-B14F-4D97-AF65-F5344CB8AC3E}">
        <p14:creationId xmlns:p14="http://schemas.microsoft.com/office/powerpoint/2010/main" val="238119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856984" cy="605556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клинической практике большое значение имеют возрастные особенности дерматологической заболеваемости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фармакотерапии дерматозов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74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138113" cy="698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10600" y="6096000"/>
            <a:ext cx="80963" cy="141288"/>
          </a:xfrm>
          <a:noFill/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pic>
        <p:nvPicPr>
          <p:cNvPr id="50180" name="Picture 5" descr="img137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b="5650"/>
          <a:stretch>
            <a:fillRect/>
          </a:stretch>
        </p:blipFill>
        <p:spPr bwMode="auto">
          <a:xfrm>
            <a:off x="1331913" y="260350"/>
            <a:ext cx="398938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5219700" y="1628775"/>
            <a:ext cx="3673475" cy="478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Аллергический контактный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дерматит (на пластырь)</a:t>
            </a:r>
          </a:p>
        </p:txBody>
      </p:sp>
    </p:spTree>
    <p:extLst>
      <p:ext uri="{BB962C8B-B14F-4D97-AF65-F5344CB8AC3E}">
        <p14:creationId xmlns:p14="http://schemas.microsoft.com/office/powerpoint/2010/main" val="1700017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9" descr="P100033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3095625" y="2320925"/>
            <a:ext cx="6048375" cy="4537075"/>
          </a:xfrm>
          <a:noFill/>
        </p:spPr>
      </p:pic>
      <p:pic>
        <p:nvPicPr>
          <p:cNvPr id="51203" name="Picture 4" descr="Nail_Polish_Dermatitis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11319"/>
          <a:stretch>
            <a:fillRect/>
          </a:stretch>
        </p:blipFill>
        <p:spPr bwMode="auto">
          <a:xfrm>
            <a:off x="107950" y="115888"/>
            <a:ext cx="471646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59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czema_стаф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 bwMode="auto">
          <a:xfrm>
            <a:off x="1547813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99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PC290001"/>
          <p:cNvPicPr>
            <a:picLocks noChangeAspect="1" noChangeArrowheads="1"/>
          </p:cNvPicPr>
          <p:nvPr/>
        </p:nvPicPr>
        <p:blipFill>
          <a:blip r:embed="rId2" cstate="print">
            <a:lum contrast="54000"/>
          </a:blip>
          <a:srcRect/>
          <a:stretch>
            <a:fillRect/>
          </a:stretch>
        </p:blipFill>
        <p:spPr bwMode="auto">
          <a:xfrm>
            <a:off x="0" y="620713"/>
            <a:ext cx="4764088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>
            <a:lum contrast="54000"/>
          </a:blip>
          <a:srcRect l="10411" t="19806" r="51270" b="17418"/>
          <a:stretch>
            <a:fillRect/>
          </a:stretch>
        </p:blipFill>
        <p:spPr bwMode="auto">
          <a:xfrm>
            <a:off x="4065588" y="620713"/>
            <a:ext cx="5078412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5553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Изображение 1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92150"/>
            <a:ext cx="7045325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1873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 cstate="print">
            <a:lum contrast="54000"/>
          </a:blip>
          <a:srcRect/>
          <a:stretch>
            <a:fillRect/>
          </a:stretch>
        </p:blipFill>
        <p:spPr bwMode="auto">
          <a:xfrm>
            <a:off x="539750" y="1700213"/>
            <a:ext cx="80645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1042988" y="476250"/>
            <a:ext cx="7632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lnSpc>
                <a:spcPct val="70000"/>
              </a:lnSpc>
              <a:defRPr/>
            </a:pPr>
            <a:r>
              <a:rPr lang="ru-RU">
                <a:latin typeface="Times New Roman" pitchFamily="18" charset="0"/>
              </a:rPr>
              <a:t> </a:t>
            </a:r>
            <a:endParaRPr lang="ru-RU" sz="3600">
              <a:latin typeface="Impact" pitchFamily="34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65138" y="404813"/>
            <a:ext cx="8283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Постановка стандартного аппликационного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аллерготеста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4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Этиология и патогенез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66800"/>
            <a:ext cx="8928992" cy="5674568"/>
          </a:xfrm>
          <a:ln w="190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Аллергический дерматит,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хейлит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стоматит являются классическими проявлениями аллергической реакции замедленного типа.  Период развития сенсибилизации длится от 5 - 7 дней до нескольких месяцев или даже лет и зависит от предрасположенности к аллергическим реакциям, аллергической реактивности, состояния нервной, эндокринной и других систем организма.</a:t>
            </a:r>
          </a:p>
          <a:p>
            <a:pPr eaLnBrk="1" hangingPunct="1"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Лечение – прежде всего удалить (устранить) фактор, вызвавший заболевание. Назначение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гипосенсибилизирующих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антигистаминных препаратов. Местной терапии в зависимости от клинического проявления (примочки,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стероидные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кремы, аэрозоли).</a:t>
            </a:r>
          </a:p>
        </p:txBody>
      </p:sp>
    </p:spTree>
    <p:extLst>
      <p:ext uri="{BB962C8B-B14F-4D97-AF65-F5344CB8AC3E}">
        <p14:creationId xmlns:p14="http://schemas.microsoft.com/office/powerpoint/2010/main" val="39502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16632"/>
            <a:ext cx="5638800" cy="792089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ru-RU" sz="4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sz="4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928992" cy="5572472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/>
              <a:t>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Остро развивающееся воспаление кожи и нередко слизистых оболочек в результате действия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аллергизирующего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токсического или токсико-аллергического агента, который попадает в организм с пищей, вводится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парентерально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вдыхается, т.е. этиологический фактор действует не непосредственно на кожу, как при дерматитах, а проникает в неё гематогенным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путём.</a:t>
            </a:r>
          </a:p>
        </p:txBody>
      </p:sp>
    </p:spTree>
    <p:extLst>
      <p:ext uri="{BB962C8B-B14F-4D97-AF65-F5344CB8AC3E}">
        <p14:creationId xmlns:p14="http://schemas.microsoft.com/office/powerpoint/2010/main" val="23861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8686800" y="6019800"/>
            <a:ext cx="76200" cy="10636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672" y="274638"/>
            <a:ext cx="6000328" cy="1143000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Line 7"/>
          <p:cNvSpPr>
            <a:spLocks noChangeShapeType="1"/>
          </p:cNvSpPr>
          <p:nvPr/>
        </p:nvSpPr>
        <p:spPr bwMode="auto">
          <a:xfrm flipH="1">
            <a:off x="2895600" y="1524000"/>
            <a:ext cx="1143000" cy="990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Line 8"/>
          <p:cNvSpPr>
            <a:spLocks noChangeShapeType="1"/>
          </p:cNvSpPr>
          <p:nvPr/>
        </p:nvSpPr>
        <p:spPr bwMode="auto">
          <a:xfrm>
            <a:off x="5181600" y="1524000"/>
            <a:ext cx="914400" cy="990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762000" y="2590800"/>
            <a:ext cx="3505200" cy="990600"/>
          </a:xfrm>
          <a:prstGeom prst="rect">
            <a:avLst/>
          </a:prstGeom>
          <a:solidFill>
            <a:srgbClr val="A0F3FE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4419600" y="2590800"/>
            <a:ext cx="4191000" cy="990600"/>
          </a:xfrm>
          <a:prstGeom prst="rect">
            <a:avLst/>
          </a:prstGeom>
          <a:solidFill>
            <a:srgbClr val="D8C6D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838200" y="2819400"/>
            <a:ext cx="344576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Фиксированная </a:t>
            </a:r>
          </a:p>
        </p:txBody>
      </p:sp>
      <p:sp>
        <p:nvSpPr>
          <p:cNvPr id="27657" name="Text Box 13"/>
          <p:cNvSpPr txBox="1">
            <a:spLocks noChangeArrowheads="1"/>
          </p:cNvSpPr>
          <p:nvPr/>
        </p:nvSpPr>
        <p:spPr bwMode="auto">
          <a:xfrm>
            <a:off x="4495800" y="28194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Распространённая</a:t>
            </a:r>
          </a:p>
        </p:txBody>
      </p:sp>
    </p:spTree>
    <p:extLst>
      <p:ext uri="{BB962C8B-B14F-4D97-AF65-F5344CB8AC3E}">
        <p14:creationId xmlns:p14="http://schemas.microsoft.com/office/powerpoint/2010/main" val="33135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286000"/>
            <a:ext cx="8856984" cy="41910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dirty="0" smtClean="0"/>
              <a:t>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После прекращения приёма препарата через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 – 10 дней процесс разрешается. При повторном приёме – рецидивирует обязательно на том же месте, но может возникать и на др. участках кожи.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274638"/>
            <a:ext cx="6152728" cy="868362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514600" y="1371600"/>
            <a:ext cx="3962400" cy="762000"/>
          </a:xfrm>
          <a:prstGeom prst="rect">
            <a:avLst/>
          </a:prstGeom>
          <a:solidFill>
            <a:srgbClr val="A0F3FE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667000" y="1295400"/>
            <a:ext cx="384921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Фиксированная</a:t>
            </a:r>
          </a:p>
        </p:txBody>
      </p:sp>
    </p:spTree>
    <p:extLst>
      <p:ext uri="{BB962C8B-B14F-4D97-AF65-F5344CB8AC3E}">
        <p14:creationId xmlns:p14="http://schemas.microsoft.com/office/powerpoint/2010/main" val="42460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84976" cy="6624736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В классификации выделяют 6 периодов детского возраста (новорождённости –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 10 дня; неонатальный – до 28 дня; грудной – до 1 года; ранний детский – до 3 лет; первое детство – до 7 лет и второе детство);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подростковый (13 -16 лет у мальчиков,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12-15 – у девочек); юношеский возраст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(17 – 21 год у юношей, 16 – 20 у девушек); зрелый, пожилой (60 – 75 лет); старый (более 75 лет) возраст.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5863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133600"/>
            <a:ext cx="8928992" cy="453576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/>
              <a:t>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Иногда протекает на слизистой оболочке рта без видимой воспалительной реакции – лишь напряжённые пузыри (чаще вызывают сульфаниламиды, тетрациклины, барбитураты),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мазках – отпечатках отсутствуют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клетки.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5767536" cy="715962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590800" y="1219200"/>
            <a:ext cx="3962400" cy="609600"/>
          </a:xfrm>
          <a:prstGeom prst="rect">
            <a:avLst/>
          </a:prstGeom>
          <a:solidFill>
            <a:srgbClr val="A0F3FE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2743200" y="1143000"/>
            <a:ext cx="384502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Фиксированная</a:t>
            </a:r>
          </a:p>
        </p:txBody>
      </p:sp>
    </p:spTree>
    <p:extLst>
      <p:ext uri="{BB962C8B-B14F-4D97-AF65-F5344CB8AC3E}">
        <p14:creationId xmlns:p14="http://schemas.microsoft.com/office/powerpoint/2010/main" val="15755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133600"/>
            <a:ext cx="8928992" cy="4495800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/>
              <a:t>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Тяжёлое заболевание,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котором кожно-слизистая симптоматика сочетается с поражением других органов и систем, иногда довольно серьёзным (повышение температуры тела, ознобы, диспепсические расстройства, адинамия,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коматозные состояния и др.)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274638"/>
            <a:ext cx="5029200" cy="868362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555776" y="1340768"/>
            <a:ext cx="4191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2438400" y="12954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Распространённая</a:t>
            </a:r>
          </a:p>
        </p:txBody>
      </p:sp>
    </p:spTree>
    <p:extLst>
      <p:ext uri="{BB962C8B-B14F-4D97-AF65-F5344CB8AC3E}">
        <p14:creationId xmlns:p14="http://schemas.microsoft.com/office/powerpoint/2010/main" val="5882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81200"/>
            <a:ext cx="8784976" cy="457200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dirty="0" smtClean="0"/>
              <a:t>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Одной из тяжелейших форм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чаще лекарственной этиологии, реже в ответ на другие токсические, а также инфекционные агенты, является острый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эпидермальный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некролиз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синдром Л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йелла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486400" cy="838200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Токсикодермии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2133600" y="1143000"/>
            <a:ext cx="4670648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209800" y="1219200"/>
            <a:ext cx="437842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Распространённая</a:t>
            </a:r>
          </a:p>
        </p:txBody>
      </p:sp>
    </p:spTree>
    <p:extLst>
      <p:ext uri="{BB962C8B-B14F-4D97-AF65-F5344CB8AC3E}">
        <p14:creationId xmlns:p14="http://schemas.microsoft.com/office/powerpoint/2010/main" val="1743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280920" cy="8367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Синдром Л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йелла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8372" name="Picture 4" descr="Синдром Лайелла у женщины, спина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395536" y="1412776"/>
            <a:ext cx="8393988" cy="521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84168" y="69269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</a:t>
            </a:r>
            <a:endParaRPr lang="el-GR" sz="3200" dirty="0" smtClean="0"/>
          </a:p>
        </p:txBody>
      </p:sp>
    </p:spTree>
    <p:extLst>
      <p:ext uri="{BB962C8B-B14F-4D97-AF65-F5344CB8AC3E}">
        <p14:creationId xmlns:p14="http://schemas.microsoft.com/office/powerpoint/2010/main" val="28787921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381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него характерен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некролиз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эпидермиса и эпителия, напоминающий клиническую картину при ожоге кожи и слизистой оболочки полости рта 2 степени. У некоторых больных этому процессу предшествует эритема, а также резкая болезненность кожи. Симптом Никольского резко положительный. Даже при лёгком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дотрагивании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до внешне неизменённой кожи эпидермис легко отторгается, как бы соскальзывает с подлежащей ткани и свисает обширными лоскутами. Аналогичные изменения возникают на слизистой оболочке рта, губ, конъюнктиве и др.</a:t>
            </a:r>
          </a:p>
        </p:txBody>
      </p:sp>
    </p:spTree>
    <p:extLst>
      <p:ext uri="{BB962C8B-B14F-4D97-AF65-F5344CB8AC3E}">
        <p14:creationId xmlns:p14="http://schemas.microsoft.com/office/powerpoint/2010/main" val="38298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Общее состояние больного тяжёлое: высокая температура тела, выраженный токсикоз, нередко коматозное состояние, нарушение сердечной деятельности, альбуминурия, увеличение СОЭ.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Нередко при синдроме 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йелла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больные погибают.</a:t>
            </a:r>
          </a:p>
        </p:txBody>
      </p:sp>
    </p:spTree>
    <p:extLst>
      <p:ext uri="{BB962C8B-B14F-4D97-AF65-F5344CB8AC3E}">
        <p14:creationId xmlns:p14="http://schemas.microsoft.com/office/powerpoint/2010/main" val="32832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495800" cy="381000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лечения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84096" cy="6096000"/>
          </a:xfrm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Прекращение действия этиологического фактора.</a:t>
            </a:r>
          </a:p>
          <a:p>
            <a:pPr eaLnBrk="1" hangingPunct="1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Глюкокортикостероиды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высоких концентрациях,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гипосенсибилизирующие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антигистаминные препараты.</a:t>
            </a:r>
          </a:p>
          <a:p>
            <a:pPr eaLnBrk="1" hangingPunct="1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Гемосорбция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вливание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реамбирина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мочегонных, сердечных средств, витаминов.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профилактики вторичных инфекций назначают антибиотики широкого спектра действия, соблюдая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большую осторожность.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Местно: антисептическая обработка, удаление некротических тканей, обезболивающие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эпителизирующие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средства (аэрозоли).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Наружное лечение, особенно при обширном поражении, следует проводить открытым способом, как при ожогах.</a:t>
            </a:r>
          </a:p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Прогноз сомнительный. В его оценке важное значение имеют сроки начала лечения. Появление эозинофилов в периферической крови – это показатель начала выздоровления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4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2895600" cy="762000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Экзема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856984" cy="5724872"/>
          </a:xfrm>
          <a:ln w="571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sz="2800" dirty="0" smtClean="0"/>
              <a:t>   </a:t>
            </a:r>
            <a:r>
              <a:rPr lang="ru-RU" sz="2800" dirty="0" smtClean="0"/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Хроническое рецидивирующее заболевание    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островоспалительными симптомами, обусловленными серозным воспалением эпидермиса и дермы.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Греческое название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ekzeo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«вскипать», и этим словом объясняется характерное свойство экзематозных пузырьков быстро вскрываться, наподобие пузырьков кипящей воды.</a:t>
            </a:r>
          </a:p>
        </p:txBody>
      </p:sp>
    </p:spTree>
    <p:extLst>
      <p:ext uri="{BB962C8B-B14F-4D97-AF65-F5344CB8AC3E}">
        <p14:creationId xmlns:p14="http://schemas.microsoft.com/office/powerpoint/2010/main" val="3213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4267200" cy="944563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Этиология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268760"/>
            <a:ext cx="8928992" cy="547260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/>
              <a:t>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Причины, обусловливающие развитие экземы или её обострение бывают самые разнообразные (экзогенные и эндогенные факторы).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Течение: острое, подострое, хроническое.</a:t>
            </a:r>
          </a:p>
        </p:txBody>
      </p:sp>
    </p:spTree>
    <p:extLst>
      <p:ext uri="{BB962C8B-B14F-4D97-AF65-F5344CB8AC3E}">
        <p14:creationId xmlns:p14="http://schemas.microsoft.com/office/powerpoint/2010/main" val="858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6809184" cy="747936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12968" cy="45259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Истинная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идиопатическая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Микробная</a:t>
            </a:r>
          </a:p>
          <a:p>
            <a:pPr eaLnBrk="1" hangingPunct="1">
              <a:lnSpc>
                <a:spcPct val="150000"/>
              </a:lnSpc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Себорейная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Детская</a:t>
            </a:r>
          </a:p>
          <a:p>
            <a:pPr eaLnBrk="1" hangingPunct="1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</a:t>
            </a:r>
          </a:p>
        </p:txBody>
      </p:sp>
    </p:spTree>
    <p:extLst>
      <p:ext uri="{BB962C8B-B14F-4D97-AF65-F5344CB8AC3E}">
        <p14:creationId xmlns:p14="http://schemas.microsoft.com/office/powerpoint/2010/main" val="3823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12968" cy="6408712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Каждый возрастной период,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соответствии с физиологическими особенностями, отличается определённым спектром заболеваемости и фармакокинетическими характеристиками.</a:t>
            </a:r>
          </a:p>
        </p:txBody>
      </p:sp>
    </p:spTree>
    <p:extLst>
      <p:ext uri="{BB962C8B-B14F-4D97-AF65-F5344CB8AC3E}">
        <p14:creationId xmlns:p14="http://schemas.microsoft.com/office/powerpoint/2010/main" val="12326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620000" cy="944562"/>
          </a:xfrm>
          <a:solidFill>
            <a:srgbClr val="F8FADA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Клинические разновидности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84976" cy="45259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/>
              <a:t>                         </a:t>
            </a:r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2514600" y="1676400"/>
            <a:ext cx="472440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b="1" dirty="0"/>
          </a:p>
          <a:p>
            <a:pPr algn="ctr">
              <a:spcBef>
                <a:spcPct val="20000"/>
              </a:spcBef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Истинная экзема: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1676400" y="2895600"/>
            <a:ext cx="5791200" cy="685800"/>
          </a:xfrm>
          <a:prstGeom prst="rect">
            <a:avLst/>
          </a:prstGeom>
          <a:solidFill>
            <a:srgbClr val="D5FA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дисгидротическая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1043608" y="4509120"/>
            <a:ext cx="7086600" cy="685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роговая</a:t>
            </a:r>
          </a:p>
        </p:txBody>
      </p:sp>
      <p:sp>
        <p:nvSpPr>
          <p:cNvPr id="38919" name="Rectangle 13"/>
          <p:cNvSpPr>
            <a:spLocks noChangeArrowheads="1"/>
          </p:cNvSpPr>
          <p:nvPr/>
        </p:nvSpPr>
        <p:spPr bwMode="auto">
          <a:xfrm>
            <a:off x="1371600" y="3733800"/>
            <a:ext cx="6477000" cy="685800"/>
          </a:xfrm>
          <a:prstGeom prst="rect">
            <a:avLst/>
          </a:prstGeom>
          <a:solidFill>
            <a:srgbClr val="FAE6F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8920" name="Text Box 19"/>
          <p:cNvSpPr txBox="1">
            <a:spLocks noChangeArrowheads="1"/>
          </p:cNvSpPr>
          <p:nvPr/>
        </p:nvSpPr>
        <p:spPr bwMode="auto">
          <a:xfrm>
            <a:off x="914400" y="3733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пруригинозная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200025"/>
            <a:ext cx="76200" cy="74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686800" y="6096000"/>
            <a:ext cx="76200" cy="762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pic>
        <p:nvPicPr>
          <p:cNvPr id="92164" name="Picture 4" descr="IMG_3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9862" b="6245"/>
          <a:stretch>
            <a:fillRect/>
          </a:stretch>
        </p:blipFill>
        <p:spPr bwMode="auto">
          <a:xfrm>
            <a:off x="2209800" y="152400"/>
            <a:ext cx="47244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716963" y="258763"/>
            <a:ext cx="46037" cy="460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  </a:t>
            </a:r>
          </a:p>
        </p:txBody>
      </p:sp>
      <p:pic>
        <p:nvPicPr>
          <p:cNvPr id="93187" name="Picture 4" descr="IMG_3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583363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620000" cy="944562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Клинические разновидности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84976" cy="45259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/>
              <a:t>                         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514600" y="1676400"/>
            <a:ext cx="4724400" cy="53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b="1" dirty="0"/>
          </a:p>
          <a:p>
            <a:pPr algn="ctr">
              <a:spcBef>
                <a:spcPct val="20000"/>
              </a:spcBef>
            </a:pPr>
            <a:r>
              <a:rPr lang="ru-RU" sz="3200" b="1" dirty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Микробная экзема: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676400" y="2895600"/>
            <a:ext cx="5791200" cy="685800"/>
          </a:xfrm>
          <a:prstGeom prst="rect">
            <a:avLst/>
          </a:prstGeom>
          <a:solidFill>
            <a:srgbClr val="D5FA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паратравматическая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066800" y="4572000"/>
            <a:ext cx="7086600" cy="685800"/>
          </a:xfrm>
          <a:prstGeom prst="rect">
            <a:avLst/>
          </a:prstGeom>
          <a:solidFill>
            <a:srgbClr val="FAE6F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/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нумулярная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371600" y="3733800"/>
            <a:ext cx="6477000" cy="685800"/>
          </a:xfrm>
          <a:prstGeom prst="rect">
            <a:avLst/>
          </a:prstGeom>
          <a:solidFill>
            <a:srgbClr val="F8FADA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914400" y="3733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/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варикозная (гипостатическая)</a:t>
            </a:r>
          </a:p>
        </p:txBody>
      </p:sp>
    </p:spTree>
    <p:extLst>
      <p:ext uri="{BB962C8B-B14F-4D97-AF65-F5344CB8AC3E}">
        <p14:creationId xmlns:p14="http://schemas.microsoft.com/office/powerpoint/2010/main" val="1781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Сульфаниламидная эритема"/>
          <p:cNvPicPr>
            <a:picLocks noChangeAspect="1" noChangeArrowheads="1"/>
          </p:cNvPicPr>
          <p:nvPr/>
        </p:nvPicPr>
        <p:blipFill>
          <a:blip r:embed="rId2" cstate="print">
            <a:lum contrast="42000"/>
          </a:blip>
          <a:srcRect b="13934"/>
          <a:stretch>
            <a:fillRect/>
          </a:stretch>
        </p:blipFill>
        <p:spPr bwMode="auto">
          <a:xfrm>
            <a:off x="3203575" y="2403475"/>
            <a:ext cx="59404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85800" y="5589588"/>
            <a:ext cx="47244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Фиксированная эритема</a:t>
            </a:r>
          </a:p>
        </p:txBody>
      </p:sp>
      <p:pic>
        <p:nvPicPr>
          <p:cNvPr id="56324" name="Picture 5" descr="Эритема сульфаниламидная на туловище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50825" y="115888"/>
            <a:ext cx="5041900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20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1010022"/>
          <p:cNvPicPr>
            <a:picLocks noChangeAspect="1" noChangeArrowheads="1"/>
          </p:cNvPicPr>
          <p:nvPr/>
        </p:nvPicPr>
        <p:blipFill>
          <a:blip r:embed="rId2" cstate="print">
            <a:lum bright="6000" contrast="48000"/>
          </a:blip>
          <a:srcRect/>
          <a:stretch>
            <a:fillRect/>
          </a:stretch>
        </p:blipFill>
        <p:spPr bwMode="auto">
          <a:xfrm>
            <a:off x="-1079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032" descr="Токсикожермия с эритемато-уртикарными высыпаниями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5078413" y="0"/>
            <a:ext cx="406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Rectangle 1026"/>
          <p:cNvSpPr>
            <a:spLocks noChangeArrowheads="1"/>
          </p:cNvSpPr>
          <p:nvPr/>
        </p:nvSpPr>
        <p:spPr bwMode="auto">
          <a:xfrm>
            <a:off x="5219700" y="333375"/>
            <a:ext cx="3924300" cy="712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Распространённая медикаментозная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токсикодермия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052736"/>
            <a:ext cx="1152128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4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9144000" cy="9906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Истинная экзема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дисгидротическая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форма)</a:t>
            </a:r>
          </a:p>
        </p:txBody>
      </p:sp>
      <p:pic>
        <p:nvPicPr>
          <p:cNvPr id="5939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457200" y="1600200"/>
            <a:ext cx="4038600" cy="4997450"/>
          </a:xfrm>
        </p:spPr>
      </p:pic>
      <p:pic>
        <p:nvPicPr>
          <p:cNvPr id="59396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4716463" y="1600200"/>
            <a:ext cx="4176712" cy="4924425"/>
          </a:xfrm>
        </p:spPr>
      </p:pic>
    </p:spTree>
    <p:extLst>
      <p:ext uri="{BB962C8B-B14F-4D97-AF65-F5344CB8AC3E}">
        <p14:creationId xmlns:p14="http://schemas.microsoft.com/office/powerpoint/2010/main" val="4229255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" name="Rectangle 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Истинная экзема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пруригинозная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форма)</a:t>
            </a: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contrast="24000"/>
          </a:blip>
          <a:srcRect t="20987"/>
          <a:stretch>
            <a:fillRect/>
          </a:stretch>
        </p:blipFill>
        <p:spPr>
          <a:xfrm>
            <a:off x="1475656" y="1124744"/>
            <a:ext cx="6160115" cy="5419525"/>
          </a:xfrm>
        </p:spPr>
      </p:pic>
    </p:spTree>
    <p:extLst>
      <p:ext uri="{BB962C8B-B14F-4D97-AF65-F5344CB8AC3E}">
        <p14:creationId xmlns:p14="http://schemas.microsoft.com/office/powerpoint/2010/main" val="158296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Микробная 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нумулярная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экзема</a:t>
            </a:r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33333"/>
          <a:stretch>
            <a:fillRect/>
          </a:stretch>
        </p:blipFill>
        <p:spPr>
          <a:xfrm>
            <a:off x="250825" y="1628775"/>
            <a:ext cx="4176713" cy="3724275"/>
          </a:xfrm>
        </p:spPr>
      </p:pic>
      <p:pic>
        <p:nvPicPr>
          <p:cNvPr id="61444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28566"/>
          <a:stretch>
            <a:fillRect/>
          </a:stretch>
        </p:blipFill>
        <p:spPr>
          <a:xfrm>
            <a:off x="4643438" y="1636713"/>
            <a:ext cx="4321175" cy="3724275"/>
          </a:xfrm>
        </p:spPr>
      </p:pic>
    </p:spTree>
    <p:extLst>
      <p:ext uri="{BB962C8B-B14F-4D97-AF65-F5344CB8AC3E}">
        <p14:creationId xmlns:p14="http://schemas.microsoft.com/office/powerpoint/2010/main" val="223048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8610600" y="1736725"/>
            <a:ext cx="76200" cy="4683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10600" y="6096000"/>
            <a:ext cx="209550" cy="69850"/>
          </a:xfrm>
          <a:noFill/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800" smtClean="0"/>
              <a:t> </a:t>
            </a:r>
          </a:p>
        </p:txBody>
      </p:sp>
      <p:pic>
        <p:nvPicPr>
          <p:cNvPr id="62468" name="Picture 4" descr="Изображение 4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0102"/>
            <a:ext cx="5166974" cy="688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859338" y="635000"/>
            <a:ext cx="42846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Микробная экзема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(паратравматическая)</a:t>
            </a:r>
          </a:p>
        </p:txBody>
      </p:sp>
    </p:spTree>
    <p:extLst>
      <p:ext uri="{BB962C8B-B14F-4D97-AF65-F5344CB8AC3E}">
        <p14:creationId xmlns:p14="http://schemas.microsoft.com/office/powerpoint/2010/main" val="358375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диагностике дерматозов большое значение имеют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 зависимые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симптомы, возрастная эволюционная динамика клинической картины, смена или усложнение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симптомокомплексов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характерный нозологический профиль для каждого возраста. Эти категории играют важную роль в нозологической дифференциации дерматозов. Классический пример – нозологический синтез 3 возрастных фаз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АтД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05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1268413"/>
            <a:ext cx="2286000" cy="865187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Микробная экзема</a:t>
            </a:r>
          </a:p>
        </p:txBody>
      </p:sp>
      <p:pic>
        <p:nvPicPr>
          <p:cNvPr id="63491" name="Picture 3" descr="Изображение 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r="18938"/>
          <a:stretch>
            <a:fillRect/>
          </a:stretch>
        </p:blipFill>
        <p:spPr>
          <a:xfrm>
            <a:off x="323850" y="692150"/>
            <a:ext cx="6264275" cy="5092700"/>
          </a:xfrm>
          <a:noFill/>
        </p:spPr>
      </p:pic>
    </p:spTree>
    <p:extLst>
      <p:ext uri="{BB962C8B-B14F-4D97-AF65-F5344CB8AC3E}">
        <p14:creationId xmlns:p14="http://schemas.microsoft.com/office/powerpoint/2010/main" val="21519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84976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Дермографизм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ответная реакция нервно-сосудистого аппарата кожи на механическое раздражение.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Дермографизм: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(красный, белый,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уртикарный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eaLnBrk="1" hangingPunct="1">
              <a:buFontTx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Красный дермографизм</a:t>
            </a:r>
          </a:p>
        </p:txBody>
      </p:sp>
      <p:pic>
        <p:nvPicPr>
          <p:cNvPr id="65539" name="Picture 3" descr="Изображение 1 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1430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26251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41275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5800" y="332656"/>
            <a:ext cx="8001000" cy="73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Диффузный нейродермит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Стойкий белый дермографизм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20650" y="1412875"/>
          <a:ext cx="8915400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3" imgW="8310625" imgH="4358630" progId="">
                  <p:embed/>
                </p:oleObj>
              </mc:Choice>
              <mc:Fallback>
                <p:oleObj name="Image" r:id="rId3" imgW="8310625" imgH="43586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1412875"/>
                        <a:ext cx="8915400" cy="5256213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3408638"/>
      </p:ext>
    </p:extLst>
  </p:cSld>
  <p:clrMapOvr>
    <a:masterClrMapping/>
  </p:clrMapOvr>
  <p:transition advTm="10975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21504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140484"/>
            <a:ext cx="5472608" cy="6527809"/>
          </a:xfrm>
          <a:noFill/>
        </p:spPr>
      </p:pic>
    </p:spTree>
    <p:extLst>
      <p:ext uri="{BB962C8B-B14F-4D97-AF65-F5344CB8AC3E}">
        <p14:creationId xmlns:p14="http://schemas.microsoft.com/office/powerpoint/2010/main" val="21234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400800" y="-2001838"/>
            <a:ext cx="0" cy="2817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815975"/>
            <a:ext cx="91440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6753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Image" r:id="rId3" imgW="6112248" imgH="7103424" progId="">
                  <p:embed/>
                </p:oleObj>
              </mc:Choice>
              <mc:Fallback>
                <p:oleObj name="Image" r:id="rId3" imgW="6112248" imgH="7103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753225" cy="68580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732589" y="4076700"/>
            <a:ext cx="2663948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lnSpc>
                <a:spcPct val="80000"/>
              </a:lnSpc>
            </a:pPr>
            <a:r>
              <a:rPr lang="ru-RU" sz="3600" b="1" dirty="0">
                <a:solidFill>
                  <a:schemeClr val="tx2"/>
                </a:solidFill>
                <a:latin typeface="Gill Sans Ultra Bold Condensed" pitchFamily="34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Уртикарный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дермографизм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20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5650"/>
            <a:ext cx="8229600" cy="661988"/>
          </a:xfrm>
        </p:spPr>
        <p:txBody>
          <a:bodyPr/>
          <a:lstStyle/>
          <a:p>
            <a:pPr eaLnBrk="1" hangingPunct="1"/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Уртикарный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дермографизм</a:t>
            </a:r>
          </a:p>
        </p:txBody>
      </p:sp>
      <p:pic>
        <p:nvPicPr>
          <p:cNvPr id="94211" name="Picture 3" descr="Изображение 2 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501166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   </a:t>
            </a:r>
            <a:r>
              <a:rPr lang="ru-RU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Нейродерматозы</a:t>
            </a:r>
            <a:endParaRPr lang="ru-RU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зудящих дерматозов – заболеваний, характеризующихся выраженным постоянным зудом, имеющих сходные патогенетические механизмы их развития и клинико-морфологические признаки, заключающиеся в преобладании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уртикарно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-папулёзных элементов сыпи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лихенизации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5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856984" cy="6408712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Нейродерматозы</a:t>
            </a:r>
            <a:endParaRPr lang="ru-RU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Заболевания кожи, в патогенезе которых большое значение придаётся изменениям нервной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10746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/>
            <a:endParaRPr lang="ru-RU" sz="2800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838200" y="1981200"/>
            <a:ext cx="2057400" cy="381000"/>
          </a:xfrm>
          <a:prstGeom prst="rect">
            <a:avLst/>
          </a:prstGeom>
          <a:solidFill>
            <a:srgbClr val="F8FA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кожный зуд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4038600" y="1600200"/>
            <a:ext cx="31242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локализованный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038600" y="2133600"/>
            <a:ext cx="3124200" cy="381000"/>
          </a:xfrm>
          <a:prstGeom prst="rect">
            <a:avLst/>
          </a:prstGeom>
          <a:solidFill>
            <a:srgbClr val="F3F7C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dirty="0"/>
          </a:p>
          <a:p>
            <a:pPr algn="ctr"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универсальный </a:t>
            </a:r>
          </a:p>
          <a:p>
            <a:pPr algn="ctr"/>
            <a:endParaRPr lang="ru-RU" sz="2400" b="1" dirty="0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V="1">
            <a:off x="3048000" y="1828800"/>
            <a:ext cx="914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3048000" y="2209800"/>
            <a:ext cx="914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838200" y="2895600"/>
            <a:ext cx="2057400" cy="457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нейродермит</a:t>
            </a:r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4038600" y="2667000"/>
            <a:ext cx="31242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локализованный</a:t>
            </a:r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4038600" y="3200400"/>
            <a:ext cx="3124200" cy="3810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ru-RU" sz="2400" dirty="0"/>
          </a:p>
          <a:p>
            <a:pPr algn="ctr">
              <a:spcBef>
                <a:spcPct val="2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диффузный</a:t>
            </a:r>
          </a:p>
          <a:p>
            <a:pPr algn="ctr"/>
            <a:endParaRPr lang="ru-RU" sz="2400" dirty="0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2971800" y="2819400"/>
            <a:ext cx="914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>
            <a:off x="2971800" y="3200400"/>
            <a:ext cx="990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7" name="Rectangle 15"/>
          <p:cNvSpPr>
            <a:spLocks noChangeArrowheads="1"/>
          </p:cNvSpPr>
          <p:nvPr/>
        </p:nvSpPr>
        <p:spPr bwMode="auto">
          <a:xfrm>
            <a:off x="838200" y="4114800"/>
            <a:ext cx="2057400" cy="457200"/>
          </a:xfrm>
          <a:prstGeom prst="rect">
            <a:avLst/>
          </a:prstGeom>
          <a:solidFill>
            <a:srgbClr val="A4EEB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почесуха</a:t>
            </a:r>
          </a:p>
        </p:txBody>
      </p:sp>
      <p:sp>
        <p:nvSpPr>
          <p:cNvPr id="16398" name="Rectangle 16"/>
          <p:cNvSpPr>
            <a:spLocks noChangeArrowheads="1"/>
          </p:cNvSpPr>
          <p:nvPr/>
        </p:nvSpPr>
        <p:spPr bwMode="auto">
          <a:xfrm>
            <a:off x="4038600" y="3733800"/>
            <a:ext cx="3124200" cy="381000"/>
          </a:xfrm>
          <a:prstGeom prst="rect">
            <a:avLst/>
          </a:prstGeom>
          <a:solidFill>
            <a:srgbClr val="B1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детская 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строфулюс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399" name="Rectangle 17"/>
          <p:cNvSpPr>
            <a:spLocks noChangeArrowheads="1"/>
          </p:cNvSpPr>
          <p:nvPr/>
        </p:nvSpPr>
        <p:spPr bwMode="auto">
          <a:xfrm>
            <a:off x="4038600" y="4191000"/>
            <a:ext cx="3124200" cy="3810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почесуха взрослых</a:t>
            </a:r>
          </a:p>
        </p:txBody>
      </p:sp>
      <p:sp>
        <p:nvSpPr>
          <p:cNvPr id="16400" name="Rectangle 19"/>
          <p:cNvSpPr>
            <a:spLocks noChangeArrowheads="1"/>
          </p:cNvSpPr>
          <p:nvPr/>
        </p:nvSpPr>
        <p:spPr bwMode="auto">
          <a:xfrm>
            <a:off x="4038600" y="4648200"/>
            <a:ext cx="3124200" cy="381000"/>
          </a:xfrm>
          <a:prstGeom prst="rect">
            <a:avLst/>
          </a:prstGeom>
          <a:solidFill>
            <a:srgbClr val="D7FB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узловатая почесуха</a:t>
            </a:r>
          </a:p>
        </p:txBody>
      </p:sp>
      <p:sp>
        <p:nvSpPr>
          <p:cNvPr id="16401" name="Line 21"/>
          <p:cNvSpPr>
            <a:spLocks noChangeShapeType="1"/>
          </p:cNvSpPr>
          <p:nvPr/>
        </p:nvSpPr>
        <p:spPr bwMode="auto">
          <a:xfrm flipV="1">
            <a:off x="2971800" y="3962400"/>
            <a:ext cx="990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2" name="Line 22"/>
          <p:cNvSpPr>
            <a:spLocks noChangeShapeType="1"/>
          </p:cNvSpPr>
          <p:nvPr/>
        </p:nvSpPr>
        <p:spPr bwMode="auto">
          <a:xfrm>
            <a:off x="2971800" y="43434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3" name="Line 23"/>
          <p:cNvSpPr>
            <a:spLocks noChangeShapeType="1"/>
          </p:cNvSpPr>
          <p:nvPr/>
        </p:nvSpPr>
        <p:spPr bwMode="auto">
          <a:xfrm>
            <a:off x="2971800" y="4495800"/>
            <a:ext cx="990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4" name="Rectangle 25"/>
          <p:cNvSpPr>
            <a:spLocks noChangeArrowheads="1"/>
          </p:cNvSpPr>
          <p:nvPr/>
        </p:nvSpPr>
        <p:spPr bwMode="auto">
          <a:xfrm>
            <a:off x="838200" y="5486400"/>
            <a:ext cx="2057400" cy="457200"/>
          </a:xfrm>
          <a:prstGeom prst="rect">
            <a:avLst/>
          </a:prstGeom>
          <a:solidFill>
            <a:srgbClr val="ECB2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крапивница</a:t>
            </a:r>
          </a:p>
        </p:txBody>
      </p:sp>
      <p:sp>
        <p:nvSpPr>
          <p:cNvPr id="16405" name="Rectangle 26"/>
          <p:cNvSpPr>
            <a:spLocks noChangeArrowheads="1"/>
          </p:cNvSpPr>
          <p:nvPr/>
        </p:nvSpPr>
        <p:spPr bwMode="auto">
          <a:xfrm>
            <a:off x="4067944" y="5013176"/>
            <a:ext cx="3124200" cy="1447800"/>
          </a:xfrm>
          <a:prstGeom prst="rect">
            <a:avLst/>
          </a:prstGeom>
          <a:solidFill>
            <a:srgbClr val="FAE6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острая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хроническая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стойкая папулёзная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холодовая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солнечная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  <p:sp>
        <p:nvSpPr>
          <p:cNvPr id="16406" name="Line 30"/>
          <p:cNvSpPr>
            <a:spLocks noChangeShapeType="1"/>
          </p:cNvSpPr>
          <p:nvPr/>
        </p:nvSpPr>
        <p:spPr bwMode="auto">
          <a:xfrm>
            <a:off x="2971800" y="57150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Знание сроков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возраст зависимых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симптомов позволяет исключить диагноз некоторых дерматозов, например: себорейного дерматита между окончанием гормонального криза новорождённых и началом полового созревания; болезни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Лейнера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после 3 мес. жизни;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розацеа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наступления зрелого возраста.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3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856984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Зуд кожи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ощущение, вызывающее потребность расчёсывать кожу. Предполагают, что это видоизменённое болевое ощущение, обусловленное слабым раздражением нервных окончаний в коже, воспринимающих боль.</a:t>
            </a:r>
          </a:p>
        </p:txBody>
      </p:sp>
    </p:spTree>
    <p:extLst>
      <p:ext uri="{BB962C8B-B14F-4D97-AF65-F5344CB8AC3E}">
        <p14:creationId xmlns:p14="http://schemas.microsoft.com/office/powerpoint/2010/main" val="24809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784976" cy="6336704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Этиопатогенез</a:t>
            </a:r>
          </a:p>
          <a:p>
            <a:pPr eaLnBrk="1" hangingPunct="1">
              <a:buFontTx/>
              <a:buNone/>
            </a:pPr>
            <a:endParaRPr lang="ru-RU" b="1" dirty="0" smtClean="0"/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нарушения центральной и периферической нервной системы;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эндокринопатии, наблюдаемые в старческом возрасте и нередко у детей; 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обменные нарушения и ферментопатии. </a:t>
            </a:r>
          </a:p>
        </p:txBody>
      </p:sp>
    </p:spTree>
    <p:extLst>
      <p:ext uri="{BB962C8B-B14F-4D97-AF65-F5344CB8AC3E}">
        <p14:creationId xmlns:p14="http://schemas.microsoft.com/office/powerpoint/2010/main" val="192067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57200"/>
            <a:ext cx="8928992" cy="5668963"/>
          </a:xfrm>
          <a:ln w="127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r>
              <a:rPr lang="ru-RU" dirty="0" smtClean="0"/>
              <a:t>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физиологический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патологический </a:t>
            </a: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 flipH="1">
            <a:off x="2819400" y="2286000"/>
            <a:ext cx="6096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5486400" y="2286000"/>
            <a:ext cx="685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819400" y="1066800"/>
            <a:ext cx="3276600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Кожный зуд</a:t>
            </a:r>
          </a:p>
        </p:txBody>
      </p:sp>
    </p:spTree>
    <p:extLst>
      <p:ext uri="{BB962C8B-B14F-4D97-AF65-F5344CB8AC3E}">
        <p14:creationId xmlns:p14="http://schemas.microsoft.com/office/powerpoint/2010/main" val="3022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84976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800" dirty="0" smtClean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Патологический кожный зуд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функциональных и органических поражениях нервной системы, пищеварительного тракта, эндокринных нарушениях (сахарный диабет), обменных (атеросклероз) нарушениях, злокачественных заболеваниях внутренних органов, крови (лейкозы, лимфогранулёматоз), токсикозе беременных, глистных инвазиях и др.</a:t>
            </a:r>
          </a:p>
        </p:txBody>
      </p:sp>
    </p:spTree>
    <p:extLst>
      <p:ext uri="{BB962C8B-B14F-4D97-AF65-F5344CB8AC3E}">
        <p14:creationId xmlns:p14="http://schemas.microsoft.com/office/powerpoint/2010/main" val="5446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856984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ряде случаев зуд носит хронический характер, являясь единственным симптомом болезней кожи.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таком случае зуд кожный обозначает нозологическую форму дерматоза. </a:t>
            </a:r>
          </a:p>
        </p:txBody>
      </p:sp>
    </p:spTree>
    <p:extLst>
      <p:ext uri="{BB962C8B-B14F-4D97-AF65-F5344CB8AC3E}">
        <p14:creationId xmlns:p14="http://schemas.microsoft.com/office/powerpoint/2010/main" val="17004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Генерализованный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кожный зуд</a:t>
            </a:r>
          </a:p>
          <a:p>
            <a:pPr algn="ctr" eaLnBrk="1" hangingPunct="1">
              <a:buFontTx/>
              <a:buNone/>
            </a:pPr>
            <a:endParaRPr lang="ru-RU" dirty="0" smtClean="0">
              <a:solidFill>
                <a:srgbClr val="990000"/>
              </a:solidFill>
            </a:endParaRPr>
          </a:p>
          <a:p>
            <a:pPr eaLnBrk="1" hangingPunct="1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носит приступообразный характер, нередко усиливается в вечернее и ночное время;</a:t>
            </a:r>
          </a:p>
          <a:p>
            <a:pPr eaLnBrk="1" hangingPunct="1"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приступы зуда могут иметь характер пароксизмов, становясь нестерпимыми;</a:t>
            </a:r>
          </a:p>
          <a:p>
            <a:pPr eaLnBrk="1" hangingPunct="1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биопсирующий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зуд. </a:t>
            </a:r>
          </a:p>
        </p:txBody>
      </p:sp>
    </p:spTree>
    <p:extLst>
      <p:ext uri="{BB962C8B-B14F-4D97-AF65-F5344CB8AC3E}">
        <p14:creationId xmlns:p14="http://schemas.microsoft.com/office/powerpoint/2010/main" val="18376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09600"/>
            <a:ext cx="8784976" cy="551656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старческий         высотный       солнечный</a:t>
            </a:r>
          </a:p>
          <a:p>
            <a:pPr eaLnBrk="1" hangingPunct="1">
              <a:buFontTx/>
              <a:buNone/>
            </a:pPr>
            <a:endParaRPr lang="ru-RU" dirty="0" smtClean="0"/>
          </a:p>
          <a:p>
            <a:pPr algn="ctr" eaLnBrk="1" hangingPunct="1"/>
            <a:endParaRPr lang="ru-RU" dirty="0" smtClean="0"/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 flipH="1">
            <a:off x="2133600" y="1905000"/>
            <a:ext cx="6096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4495800" y="19050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6477000" y="1905000"/>
            <a:ext cx="457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1600200" y="1219200"/>
            <a:ext cx="6019800" cy="533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Генерализованный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кожный зуд</a:t>
            </a:r>
          </a:p>
        </p:txBody>
      </p:sp>
    </p:spTree>
    <p:extLst>
      <p:ext uri="{BB962C8B-B14F-4D97-AF65-F5344CB8AC3E}">
        <p14:creationId xmlns:p14="http://schemas.microsoft.com/office/powerpoint/2010/main" val="39551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856984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buNone/>
            </a:pPr>
            <a:r>
              <a:rPr lang="ru-RU" dirty="0" smtClean="0"/>
              <a:t> </a:t>
            </a:r>
          </a:p>
          <a:p>
            <a:pPr eaLnBrk="1" hangingPunct="1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Старческий зуд наблюдается у лиц старше</a:t>
            </a:r>
          </a:p>
          <a:p>
            <a:pPr marL="0" indent="0"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60-ти лет в результате инволюционных            процессов в организме, в частности, в коже.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Высотный зуд возникает у людей при подъёме на высоту свыше 7000м над уровнем моря и обусловлен раздражением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барорецепторов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Солнечный (световой) зуд наблюдается при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фотосенсибилизации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461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179512" y="685800"/>
            <a:ext cx="8856984" cy="5016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Клиника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Объективными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симптомами зуда являются расчёсы точечного или линейного характера,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также симптом «полированных ногтей», обусловленный постоянным трением ногтевых пластин, приводящим к их повышенному блеску.</a:t>
            </a:r>
          </a:p>
        </p:txBody>
      </p:sp>
    </p:spTree>
    <p:extLst>
      <p:ext uri="{BB962C8B-B14F-4D97-AF65-F5344CB8AC3E}">
        <p14:creationId xmlns:p14="http://schemas.microsoft.com/office/powerpoint/2010/main" val="5401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928992" cy="6480720"/>
          </a:xfrm>
          <a:ln w="38100">
            <a:noFill/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Локализованный кожный зуд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Чаще возникает в области заднего прохода (анальный зуд), наружных половых органов (зуд вульвы, мошонки).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Причинами являются хронические воспалительные процессы в органах малого таза (простатит, аднексит, проктит, парапроктит и др.), глистные инвазии, трихомониаз.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Большое значение имеют ферментативные изменения слизистой оболочки прямой кишки, климактерические изменения половых органов.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Локализованный хронический интенсивный зуд 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 головы может быть ранним симптомом лимфогранулематоза, зуд клитора – рака половых органов.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8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Фармакокинетические факторы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биодоступность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распределение, концентрация, созревание элиминирующих систем) дифференцированно учитываются в каждом из перечисленных периодов жизни. Ошибки из-за игнорирования этих особенностей не менее опасны, чем неправильные дозы. Без учёта возрастных ограничений часто назначаются такие распространённые и знакомые средства, как антигистаминные препараты, антибиотики, что чревато осложнениями. </a:t>
            </a:r>
          </a:p>
        </p:txBody>
      </p:sp>
    </p:spTree>
    <p:extLst>
      <p:ext uri="{BB962C8B-B14F-4D97-AF65-F5344CB8AC3E}">
        <p14:creationId xmlns:p14="http://schemas.microsoft.com/office/powerpoint/2010/main" val="30125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32656"/>
            <a:ext cx="8640960" cy="626469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FF3300"/>
              </a:buClr>
              <a:buSzPct val="150000"/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Крапивница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SzPct val="150000"/>
              <a:buFontTx/>
              <a:buNone/>
            </a:pPr>
            <a:endParaRPr lang="ru-RU" b="1" dirty="0" smtClean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>
                <a:srgbClr val="FF3300"/>
              </a:buClr>
              <a:buSzPct val="150000"/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аллергическое заболевание кожи и слизистых оболочек, характеризующееся образованием эфемерных высыпаний – волдырей, сопровождающихся зудом и жжением.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084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Причинами развития острой являются экзогенные раздражители (крапива, укусы и прикосновения насекомых), физические агенты – холод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холодовая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крапивница), солнечные лучи (солнечная крапивница), пищевые продукты (рыба, раки, яйца), витамины группы В, лечебные сыворотки, вакцины, лекарственные препараты.</a:t>
            </a:r>
          </a:p>
        </p:txBody>
      </p:sp>
    </p:spTree>
    <p:extLst>
      <p:ext uri="{BB962C8B-B14F-4D97-AF65-F5344CB8AC3E}">
        <p14:creationId xmlns:p14="http://schemas.microsoft.com/office/powerpoint/2010/main" val="31380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856984" cy="6624736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Причинами развития хронической являются очаги хронической инфекции, хр. болезни ЖКТ, крови, эндокринной системы. У детей причинами могут быть глистные инвазии, у взрослых – лямблиоз, амёбиаз. Роль аллергенов могут играть токсичные вещества, не полностью расщеплённые белки.</a:t>
            </a:r>
          </a:p>
        </p:txBody>
      </p:sp>
    </p:spTree>
    <p:extLst>
      <p:ext uri="{BB962C8B-B14F-4D97-AF65-F5344CB8AC3E}">
        <p14:creationId xmlns:p14="http://schemas.microsoft.com/office/powerpoint/2010/main" val="1982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55272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 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основе развития крапивницы, как правило, лежит аллергическая реакция гиперчувствительности немедленного типа, представляющая собой анафилактическую реакцию кожи на биологически активные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34848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8640"/>
            <a:ext cx="8712968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Почесуха (</a:t>
            </a:r>
            <a:r>
              <a:rPr lang="ru-RU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пруриго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>
              <a:buFontTx/>
              <a:buNone/>
            </a:pPr>
            <a:endParaRPr lang="ru-RU" b="1" dirty="0" smtClean="0">
              <a:solidFill>
                <a:srgbClr val="990000"/>
              </a:solidFill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Хронический дерматоз, характеризующийся папулёзными,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папуло-везикулёзными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узловатыми высыпаниями, сопровождающимися сильным зудом.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57200"/>
            <a:ext cx="8712968" cy="621216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Почесуха детская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строфулюс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крапивница детская).</a:t>
            </a:r>
          </a:p>
          <a:p>
            <a:pPr eaLnBrk="1" hangingPunct="1">
              <a:lnSpc>
                <a:spcPct val="9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Почесуха взрослых (почесуха простая).</a:t>
            </a:r>
          </a:p>
          <a:p>
            <a:pPr eaLnBrk="1" hangingPunct="1">
              <a:lnSpc>
                <a:spcPct val="9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Почесуха узловатая (крапивница папулёзная стойкая).</a:t>
            </a:r>
          </a:p>
          <a:p>
            <a:pPr eaLnBrk="1" hangingPunct="1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Стойкость высыпаний при узловатой почесухе обусловлена выраженной гиперплазией нервных окончаний.</a:t>
            </a:r>
          </a:p>
        </p:txBody>
      </p:sp>
    </p:spTree>
    <p:extLst>
      <p:ext uri="{BB962C8B-B14F-4D97-AF65-F5344CB8AC3E}">
        <p14:creationId xmlns:p14="http://schemas.microsoft.com/office/powerpoint/2010/main" val="19470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74638"/>
            <a:ext cx="7344816" cy="5620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Клиника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08720"/>
            <a:ext cx="8928992" cy="576064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Диффузный нейродермит является тяжёлой формой. В отличие от ограниченной формы процесс носит распространённый характер и могут быть в любом месте. Могут развиться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генерализованные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формы (типа эритродермии). Сопровождается функциональными нарушениями нервной системы,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дерматогенным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лимфаденитом, белым стойким дермографизмом.</a:t>
            </a:r>
          </a:p>
        </p:txBody>
      </p:sp>
    </p:spTree>
    <p:extLst>
      <p:ext uri="{BB962C8B-B14F-4D97-AF65-F5344CB8AC3E}">
        <p14:creationId xmlns:p14="http://schemas.microsoft.com/office/powerpoint/2010/main" val="23657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408712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Атопический дерматит (</a:t>
            </a:r>
            <a:r>
              <a:rPr lang="ru-RU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АтД</a:t>
            </a:r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sz="2800" dirty="0" smtClean="0"/>
              <a:t>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Наследственное заболевание, имеющее хроническое рецидивирующее течение с определённой возрастной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эволютивной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динамикой, характеризующееся зудящими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экзематоидными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лихеноидными высыпаниями, а также аномалиями клеточного иммунитета  в коже 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дисрегуляцией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Т-клеточного звена иммунитета и повышенной чувствительностью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 многим иммунным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неиммунным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стимулам.</a:t>
            </a:r>
          </a:p>
        </p:txBody>
      </p:sp>
    </p:spTree>
    <p:extLst>
      <p:ext uri="{BB962C8B-B14F-4D97-AF65-F5344CB8AC3E}">
        <p14:creationId xmlns:p14="http://schemas.microsoft.com/office/powerpoint/2010/main" val="9227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504" y="381000"/>
            <a:ext cx="8928992" cy="62163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Атопический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дерматит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Является хроническим аллергическим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лихенифицирующим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воспалением кожи, возникающим в результате 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готовности  иммунной системы  к развитию  аллергической  реакции,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способной быть запущенной как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атопическими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так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неатопическими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механизмами, сопровождается кожным зудом и частым  инфицированием.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69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88640"/>
            <a:ext cx="8928992" cy="648072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Клиническая манифестация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АтД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является результатом взаимодействия между генетическими факторами, изменениями иммунной системы, экзо- и эндогенными провоцирующими факторами.</a:t>
            </a:r>
          </a:p>
        </p:txBody>
      </p:sp>
    </p:spTree>
    <p:extLst>
      <p:ext uri="{BB962C8B-B14F-4D97-AF65-F5344CB8AC3E}">
        <p14:creationId xmlns:p14="http://schemas.microsoft.com/office/powerpoint/2010/main" val="14366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624736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следует забывать, что некоторые медикаменты нарушают рост и формирование хрящей скелета, мышц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фторхинолоны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тетрациклины,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ретиноиды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глюкокортикоиды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в раннем возрасте -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тимогенные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средства), нервной системы, репродуктивных органов. Нейроэндокринный контроль трофики и функций кожных структур может нарушаться при нерациональном назначении некоторых психотропных, анаболических и др. средств, половых гормонов, допингов. Особое внимание к выбору препаратов требуется во время гормональных кризов (гормональный криз новорождённых,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пубертат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943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8686800" y="1524000"/>
            <a:ext cx="76200" cy="76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856984" cy="662473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При кожном тестировании выявлен определённый круг веществ, провоцирующих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IgE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опосредованные реакции. Эти вещества назвали </a:t>
            </a:r>
            <a:r>
              <a:rPr lang="ru-RU" sz="28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атопенами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К ним относят: пыль, домашняя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акарофауна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(клещи рода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Dermatophagoides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pteronissimus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Dermatophagoides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farinae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аэроаллергены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плесени, шерсти и перхоти животных,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антигенные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вещества некоторых видов стафилококков, колонизирующих кожу,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питироспоры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некоторые пищевые продукты.  </a:t>
            </a: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>
            <a:off x="4572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>
            <a:off x="381000" y="3962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6" name="Line 9"/>
          <p:cNvSpPr>
            <a:spLocks noChangeShapeType="1"/>
          </p:cNvSpPr>
          <p:nvPr/>
        </p:nvSpPr>
        <p:spPr bwMode="auto">
          <a:xfrm>
            <a:off x="381000" y="41910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Механизмы формирования 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АтД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24000"/>
            <a:ext cx="8784976" cy="500134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Преимущественно иммунные механизмы – связывают с генетически обусловленной дисфункцией иммунной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4952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4895056" cy="64807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Стадии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АтД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8856984" cy="5640288"/>
          </a:xfrm>
          <a:ln w="38100">
            <a:solidFill>
              <a:schemeClr val="tx1"/>
            </a:solidFill>
          </a:ln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ru-RU" dirty="0" smtClean="0"/>
              <a:t>  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Аллергический конституциональный дерматит   (АКД)</a:t>
            </a:r>
          </a:p>
          <a:p>
            <a:pPr marL="609600" indent="-609600" eaLnBrk="1" hangingPunct="1">
              <a:buFontTx/>
              <a:buAutoNum type="arabicPeriod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Детская экзема</a:t>
            </a:r>
          </a:p>
          <a:p>
            <a:pPr marL="609600" indent="-609600" eaLnBrk="1" hangingPunct="1">
              <a:buFontTx/>
              <a:buAutoNum type="arabicPeriod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Нейродермит</a:t>
            </a:r>
          </a:p>
        </p:txBody>
      </p:sp>
    </p:spTree>
    <p:extLst>
      <p:ext uri="{BB962C8B-B14F-4D97-AF65-F5344CB8AC3E}">
        <p14:creationId xmlns:p14="http://schemas.microsoft.com/office/powerpoint/2010/main" val="14642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8928992" cy="6588968"/>
          </a:xfrm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Клиника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Важнейшим субъективным симптомом заболевания является зуд, который сопровождает высыпные элементы и может сохраняться даже в период ремиссии.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Зуд часто бывает очень сильным,  даже мучительным, обычно усиливается к вечеру, что связано с усиленным выбросом гистамина в вечернее время. Зуд может принимать характер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биопсирующего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Также часто возникают чувство сухости, стягивания кожи, что связано с воспалительными и дистрофическими процессами в потовых и сальных железах. </a:t>
            </a:r>
          </a:p>
        </p:txBody>
      </p:sp>
    </p:spTree>
    <p:extLst>
      <p:ext uri="{BB962C8B-B14F-4D97-AF65-F5344CB8AC3E}">
        <p14:creationId xmlns:p14="http://schemas.microsoft.com/office/powerpoint/2010/main" val="19737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81000" y="1219200"/>
            <a:ext cx="8464550" cy="4464050"/>
            <a:chOff x="305" y="912"/>
            <a:chExt cx="5023" cy="2688"/>
          </a:xfrm>
        </p:grpSpPr>
        <p:sp>
          <p:nvSpPr>
            <p:cNvPr id="330757" name="Text Box 5"/>
            <p:cNvSpPr txBox="1">
              <a:spLocks noChangeArrowheads="1"/>
            </p:cNvSpPr>
            <p:nvPr/>
          </p:nvSpPr>
          <p:spPr bwMode="auto">
            <a:xfrm>
              <a:off x="893" y="3130"/>
              <a:ext cx="912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1428" tIns="45712" rIns="91428" bIns="45712">
              <a:spAutoFit/>
            </a:bodyPr>
            <a:lstStyle/>
            <a:p>
              <a:pPr algn="r">
                <a:defRPr/>
              </a:pPr>
              <a:r>
                <a:rPr lang="ru-RU" sz="2200" b="1">
                  <a:solidFill>
                    <a:srgbClr val="663300"/>
                  </a:solidFill>
                  <a:latin typeface="Times New Roman" pitchFamily="18" charset="0"/>
                  <a:ea typeface="ヒラギノ角ゴ Pro W3"/>
                  <a:cs typeface="ヒラギノ角ゴ Pro W3"/>
                </a:rPr>
                <a:t>СУХОСТЬ</a:t>
              </a:r>
              <a:endParaRPr lang="fr-FR" sz="2200" b="1">
                <a:solidFill>
                  <a:srgbClr val="663300"/>
                </a:solidFill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330758" name="Text Box 6"/>
            <p:cNvSpPr txBox="1">
              <a:spLocks noChangeArrowheads="1"/>
            </p:cNvSpPr>
            <p:nvPr/>
          </p:nvSpPr>
          <p:spPr bwMode="auto">
            <a:xfrm>
              <a:off x="1105" y="1764"/>
              <a:ext cx="433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1428" tIns="45712" rIns="91428" bIns="45712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rgbClr val="000066"/>
                  </a:solidFill>
                  <a:latin typeface="Times New Roman" pitchFamily="18" charset="0"/>
                  <a:ea typeface="ヒラギノ角ゴ Pro W3"/>
                  <a:cs typeface="ヒラギノ角ゴ Pro W3"/>
                </a:rPr>
                <a:t>ЗУД</a:t>
              </a:r>
              <a:endParaRPr lang="fr-FR" sz="2200" b="1">
                <a:solidFill>
                  <a:srgbClr val="000066"/>
                </a:solidFill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330759" name="Text Box 7"/>
            <p:cNvSpPr txBox="1">
              <a:spLocks noChangeArrowheads="1"/>
            </p:cNvSpPr>
            <p:nvPr/>
          </p:nvSpPr>
          <p:spPr bwMode="auto">
            <a:xfrm>
              <a:off x="3518" y="2876"/>
              <a:ext cx="1810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square" lIns="91428" tIns="45712" rIns="91428" bIns="45712">
              <a:spAutoFit/>
            </a:bodyPr>
            <a:lstStyle/>
            <a:p>
              <a:pPr>
                <a:defRPr/>
              </a:pPr>
              <a:r>
                <a:rPr lang="ru-RU" b="1" dirty="0">
                  <a:latin typeface="Times New Roman" pitchFamily="18" charset="0"/>
                  <a:ea typeface="ヒラギノ角ゴ Pro W3"/>
                  <a:cs typeface="ヒラギノ角ゴ Pro W3"/>
                </a:rPr>
                <a:t>КОЛОНИЗАЦИЯ КОЖИ</a:t>
              </a:r>
            </a:p>
            <a:p>
              <a:pPr>
                <a:defRPr/>
              </a:pPr>
              <a:r>
                <a:rPr lang="ru-RU" sz="2400" b="1" dirty="0">
                  <a:latin typeface="Times New Roman" pitchFamily="18" charset="0"/>
                  <a:ea typeface="ヒラギノ角ゴ Pro W3"/>
                  <a:cs typeface="ヒラギノ角ゴ Pro W3"/>
                </a:rPr>
                <a:t>микроорганизмами</a:t>
              </a:r>
              <a:endParaRPr lang="fr-FR" sz="2400" b="1" dirty="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330760" name="Text Box 8"/>
            <p:cNvSpPr txBox="1">
              <a:spLocks noChangeArrowheads="1"/>
            </p:cNvSpPr>
            <p:nvPr/>
          </p:nvSpPr>
          <p:spPr bwMode="auto">
            <a:xfrm>
              <a:off x="3597" y="1764"/>
              <a:ext cx="129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1428" tIns="45712" rIns="91428" bIns="45712">
              <a:spAutoFit/>
            </a:bodyPr>
            <a:lstStyle/>
            <a:p>
              <a:pPr algn="ctr">
                <a:defRPr/>
              </a:pPr>
              <a:r>
                <a:rPr lang="ru-RU" sz="2200" b="1" dirty="0">
                  <a:solidFill>
                    <a:srgbClr val="660066"/>
                  </a:solidFill>
                  <a:latin typeface="Times New Roman" pitchFamily="18" charset="0"/>
                  <a:ea typeface="ヒラギノ角ゴ Pro W3"/>
                  <a:cs typeface="ヒラギノ角ゴ Pro W3"/>
                </a:rPr>
                <a:t>ВОСПАЛЕНИЕ</a:t>
              </a:r>
              <a:endParaRPr lang="fr-FR" sz="2200" b="1" dirty="0">
                <a:solidFill>
                  <a:srgbClr val="660066"/>
                </a:solidFill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pic>
          <p:nvPicPr>
            <p:cNvPr id="49160" name="Picture 9" descr="flèche rouge"/>
            <p:cNvPicPr>
              <a:picLocks noChangeAspect="1" noChangeArrowheads="1"/>
            </p:cNvPicPr>
            <p:nvPr/>
          </p:nvPicPr>
          <p:blipFill>
            <a:blip r:embed="rId2" cstate="print"/>
            <a:srcRect t="25867" b="18556"/>
            <a:stretch>
              <a:fillRect/>
            </a:stretch>
          </p:blipFill>
          <p:spPr bwMode="auto">
            <a:xfrm>
              <a:off x="1850" y="912"/>
              <a:ext cx="2285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1" name="Picture 10" descr="flèche rouge_02"/>
            <p:cNvPicPr>
              <a:picLocks noChangeAspect="1" noChangeArrowheads="1"/>
            </p:cNvPicPr>
            <p:nvPr/>
          </p:nvPicPr>
          <p:blipFill>
            <a:blip r:embed="rId3" cstate="print"/>
            <a:srcRect l="13922" t="17189" r="47598"/>
            <a:stretch>
              <a:fillRect/>
            </a:stretch>
          </p:blipFill>
          <p:spPr bwMode="auto">
            <a:xfrm>
              <a:off x="305" y="1395"/>
              <a:ext cx="773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2" name="Oval 11"/>
            <p:cNvSpPr>
              <a:spLocks noChangeArrowheads="1"/>
            </p:cNvSpPr>
            <p:nvPr/>
          </p:nvSpPr>
          <p:spPr bwMode="auto">
            <a:xfrm>
              <a:off x="1768" y="1646"/>
              <a:ext cx="1848" cy="1954"/>
            </a:xfrm>
            <a:prstGeom prst="ellipse">
              <a:avLst/>
            </a:prstGeom>
            <a:solidFill>
              <a:srgbClr val="FFE9E5">
                <a:alpha val="50195"/>
              </a:srgbClr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/>
              <a:endParaRPr lang="ru-RU" sz="2400">
                <a:latin typeface="Times New Roman" pitchFamily="18" charset="0"/>
                <a:cs typeface="Arial" pitchFamily="34" charset="0"/>
              </a:endParaRPr>
            </a:p>
          </p:txBody>
        </p:sp>
        <p:pic>
          <p:nvPicPr>
            <p:cNvPr id="49163" name="Picture 12" descr="flèche bleu_02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6000"/>
            </a:blip>
            <a:srcRect l="31833" t="63333" r="42876" b="11333"/>
            <a:stretch>
              <a:fillRect/>
            </a:stretch>
          </p:blipFill>
          <p:spPr bwMode="auto">
            <a:xfrm>
              <a:off x="1575" y="2423"/>
              <a:ext cx="4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4" name="Picture 13" descr="flèche bleu_01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6000"/>
            </a:blip>
            <a:srcRect l="32416" t="64833" r="43417" b="10222"/>
            <a:stretch>
              <a:fillRect/>
            </a:stretch>
          </p:blipFill>
          <p:spPr bwMode="auto">
            <a:xfrm>
              <a:off x="3455" y="2373"/>
              <a:ext cx="383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5" name="Text Box 14"/>
            <p:cNvSpPr txBox="1">
              <a:spLocks noChangeArrowheads="1"/>
            </p:cNvSpPr>
            <p:nvPr/>
          </p:nvSpPr>
          <p:spPr bwMode="auto">
            <a:xfrm>
              <a:off x="2099" y="2368"/>
              <a:ext cx="1217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200" b="1" dirty="0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ПОРОЧНЫЙ КРУГ</a:t>
              </a:r>
              <a:endParaRPr lang="fr-FR" sz="2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155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85750"/>
            <a:ext cx="87153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ПАТОФИЗИОЛОГИЯ</a:t>
            </a:r>
            <a:r>
              <a:rPr lang="fr-FR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fr-FR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69" y="2899232"/>
            <a:ext cx="22322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200" b="1" dirty="0" smtClean="0">
                <a:solidFill>
                  <a:srgbClr val="660066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 </a:t>
            </a:r>
            <a:endParaRPr lang="fr-FR" sz="2200" b="1" dirty="0">
              <a:solidFill>
                <a:srgbClr val="660066"/>
              </a:solidFill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040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08720"/>
            <a:ext cx="8928992" cy="576064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Первичная профилактика должна проводиться у беременных группы риска (имеющих семейную предрасположенность 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атопии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или больных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АтД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 При этом по возможности должны устраняться все факторы риска перинатального, раннего и позднего постнатального периодов.</a:t>
            </a:r>
          </a:p>
        </p:txBody>
      </p:sp>
    </p:spTree>
    <p:extLst>
      <p:ext uri="{BB962C8B-B14F-4D97-AF65-F5344CB8AC3E}">
        <p14:creationId xmlns:p14="http://schemas.microsoft.com/office/powerpoint/2010/main" val="5018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4572000" cy="3962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20688"/>
            <a:ext cx="8928992" cy="6008712"/>
          </a:xfrm>
          <a:ln w="28575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Вторичная профилактика предусматривает своевременную диагностику нарушений в иммунной и нервной системах, органов пищеварения,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вертеброневрологических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расстройств, адекватную их коррекцию и терапию. Диспансерный учёт у педиатра и детского дерматолога.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 больные нейродермитом должны находиться на диспансерном учёте у дерматолога.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диспансеризации – профилактика рецидивов и удлинение ремиссий дерматозов.</a:t>
            </a:r>
          </a:p>
        </p:txBody>
      </p:sp>
    </p:spTree>
    <p:extLst>
      <p:ext uri="{BB962C8B-B14F-4D97-AF65-F5344CB8AC3E}">
        <p14:creationId xmlns:p14="http://schemas.microsoft.com/office/powerpoint/2010/main" val="7539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85750"/>
            <a:ext cx="8280400" cy="857250"/>
          </a:xfrm>
        </p:spPr>
        <p:txBody>
          <a:bodyPr/>
          <a:lstStyle/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Атопический дерматит</a:t>
            </a: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0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Клинические варианты</a:t>
            </a:r>
            <a:r>
              <a:rPr lang="en-US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800" dirty="0" smtClean="0">
              <a:latin typeface="Times New Roman" pitchFamily="18" charset="0"/>
            </a:endParaRPr>
          </a:p>
        </p:txBody>
      </p:sp>
      <p:pic>
        <p:nvPicPr>
          <p:cNvPr id="83971" name="Picture 4" descr="C:\Users\Булат\Desktop\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3962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9" descr="F:\Фото АД\IMGP0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4005064"/>
            <a:ext cx="364232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1524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84995" name="Picture 7" descr="oozing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8200"/>
            <a:ext cx="7848600" cy="5222875"/>
          </a:xfrm>
          <a:noFill/>
        </p:spPr>
      </p:pic>
    </p:spTree>
    <p:extLst>
      <p:ext uri="{BB962C8B-B14F-4D97-AF65-F5344CB8AC3E}">
        <p14:creationId xmlns:p14="http://schemas.microsoft.com/office/powerpoint/2010/main" val="29397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/>
              <a:t> </a:t>
            </a:r>
          </a:p>
        </p:txBody>
      </p:sp>
      <p:pic>
        <p:nvPicPr>
          <p:cNvPr id="86019" name="Picture 4" descr="F:\Фото АД\edema3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b="2675"/>
          <a:stretch>
            <a:fillRect/>
          </a:stretch>
        </p:blipFill>
        <p:spPr>
          <a:xfrm>
            <a:off x="990600" y="762000"/>
            <a:ext cx="73914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1230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2621</Words>
  <Application>Microsoft Office PowerPoint</Application>
  <PresentationFormat>Экран (4:3)</PresentationFormat>
  <Paragraphs>397</Paragraphs>
  <Slides>128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128</vt:i4>
      </vt:variant>
    </vt:vector>
  </HeadingPairs>
  <TitlesOfParts>
    <vt:vector size="131" baseType="lpstr">
      <vt:lpstr>Тема Office</vt:lpstr>
      <vt:lpstr>Image</vt:lpstr>
      <vt:lpstr>Документ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Дерматит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Этиология и патогенез</vt:lpstr>
      <vt:lpstr>Токсикодермии</vt:lpstr>
      <vt:lpstr>Токсикодермии</vt:lpstr>
      <vt:lpstr>Токсикодермии</vt:lpstr>
      <vt:lpstr>Токсикодермии</vt:lpstr>
      <vt:lpstr>Токсикодермии</vt:lpstr>
      <vt:lpstr>Токсикодермии</vt:lpstr>
      <vt:lpstr>Синдром Лáйелла</vt:lpstr>
      <vt:lpstr>Презентация PowerPoint</vt:lpstr>
      <vt:lpstr>Презентация PowerPoint</vt:lpstr>
      <vt:lpstr>Алгоритм лечения</vt:lpstr>
      <vt:lpstr>Экзема</vt:lpstr>
      <vt:lpstr>Этиология</vt:lpstr>
      <vt:lpstr>Классификация</vt:lpstr>
      <vt:lpstr>Клинические разновидности </vt:lpstr>
      <vt:lpstr> </vt:lpstr>
      <vt:lpstr>  </vt:lpstr>
      <vt:lpstr>Клинические разновидности </vt:lpstr>
      <vt:lpstr>Презентация PowerPoint</vt:lpstr>
      <vt:lpstr>Презентация PowerPoint</vt:lpstr>
      <vt:lpstr>Истинная экзема (дисгидротическая форма)</vt:lpstr>
      <vt:lpstr>Истинная экзема (пруригинозная форма)</vt:lpstr>
      <vt:lpstr>Микробная (нумулярная) экзема</vt:lpstr>
      <vt:lpstr> </vt:lpstr>
      <vt:lpstr>Микробная экзема</vt:lpstr>
      <vt:lpstr>Презентация PowerPoint</vt:lpstr>
      <vt:lpstr>Красный дермографизм</vt:lpstr>
      <vt:lpstr>Презентация PowerPoint</vt:lpstr>
      <vt:lpstr> </vt:lpstr>
      <vt:lpstr>Презентация PowerPoint</vt:lpstr>
      <vt:lpstr>Уртикарный дермографизм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Клиника</vt:lpstr>
      <vt:lpstr>Презентация PowerPoint</vt:lpstr>
      <vt:lpstr>Презентация PowerPoint</vt:lpstr>
      <vt:lpstr>Презентация PowerPoint</vt:lpstr>
      <vt:lpstr> </vt:lpstr>
      <vt:lpstr>Механизмы формирования  АтД</vt:lpstr>
      <vt:lpstr>Стадии АтД</vt:lpstr>
      <vt:lpstr>Презентация PowerPoint</vt:lpstr>
      <vt:lpstr>ПАТОФИЗИОЛОГИЯ </vt:lpstr>
      <vt:lpstr>Профилактика</vt:lpstr>
      <vt:lpstr>Профилактика</vt:lpstr>
      <vt:lpstr>Презентация PowerPoint</vt:lpstr>
      <vt:lpstr> </vt:lpstr>
      <vt:lpstr> </vt:lpstr>
      <vt:lpstr> </vt:lpstr>
      <vt:lpstr>             </vt:lpstr>
      <vt:lpstr>Презентация PowerPoint</vt:lpstr>
      <vt:lpstr>Презентация PowerPoint</vt:lpstr>
      <vt:lpstr>Презентация PowerPoint</vt:lpstr>
      <vt:lpstr>Определение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«Лицо атопика»</vt:lpstr>
      <vt:lpstr>Презентация PowerPoint</vt:lpstr>
      <vt:lpstr>Симптом «полированных» ногтей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</cp:lastModifiedBy>
  <cp:revision>5</cp:revision>
  <dcterms:created xsi:type="dcterms:W3CDTF">2020-01-29T16:25:50Z</dcterms:created>
  <dcterms:modified xsi:type="dcterms:W3CDTF">2021-01-15T09:07:29Z</dcterms:modified>
</cp:coreProperties>
</file>